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54" r:id="rId3"/>
    <p:sldId id="355" r:id="rId4"/>
    <p:sldId id="366" r:id="rId5"/>
    <p:sldId id="363" r:id="rId6"/>
    <p:sldId id="368" r:id="rId7"/>
    <p:sldId id="275" r:id="rId8"/>
    <p:sldId id="278" r:id="rId9"/>
    <p:sldId id="358" r:id="rId10"/>
    <p:sldId id="359" r:id="rId11"/>
    <p:sldId id="299" r:id="rId12"/>
    <p:sldId id="367" r:id="rId13"/>
    <p:sldId id="360" r:id="rId14"/>
    <p:sldId id="364" r:id="rId15"/>
    <p:sldId id="340" r:id="rId16"/>
    <p:sldId id="361" r:id="rId17"/>
    <p:sldId id="342" r:id="rId18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6699"/>
    <a:srgbClr val="FF99FF"/>
    <a:srgbClr val="FFFFFF"/>
    <a:srgbClr val="99FFCC"/>
    <a:srgbClr val="FFCC99"/>
    <a:srgbClr val="CCFFFF"/>
    <a:srgbClr val="FFFF99"/>
    <a:srgbClr val="CCECFF"/>
    <a:srgbClr val="F7C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49" autoAdjust="0"/>
    <p:restoredTop sz="94660"/>
  </p:normalViewPr>
  <p:slideViewPr>
    <p:cSldViewPr>
      <p:cViewPr>
        <p:scale>
          <a:sx n="80" d="100"/>
          <a:sy n="80" d="100"/>
        </p:scale>
        <p:origin x="-3030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2017%20&#1054;&#1073;&#1097;&#1072;&#1103;\&#1050;&#1074;&#1072;&#1088;&#1090;&#1072;&#1083;&#1100;&#1085;&#1099;&#1077;%20&#1080;%20&#1087;&#1088;&#1086;&#1095;&#1080;&#1077;%20&#1086;&#1090;&#1095;&#1077;&#1090;&#1099;\&#1050;&#1086;&#1083;&#1083;&#1077;&#1075;&#1080;&#1103;\&#1043;&#1086;&#1076;\&#1043;&#1088;&#1072;&#1092;&#1080;&#1082;&#1080;_20.02.2018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7\&#1075;&#1086;&#1076;\&#1055;&#1088;&#1077;&#1079;&#1077;&#1085;&#1090;&#1072;&#1094;&#1080;&#1103;\&#1086;&#1090;&#1079;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7\&#1075;&#1086;&#1076;\&#1055;&#1088;&#1077;&#1079;&#1077;&#1085;&#1090;&#1072;&#1094;&#1080;&#1103;\&#1086;&#1090;&#1079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7\&#1075;&#1086;&#1076;\&#1055;&#1088;&#1077;&#1079;&#1077;&#1085;&#1090;&#1072;&#1094;&#1080;&#1103;\&#1086;&#1090;&#1079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9\AppData\Local\Microsoft\Windows\Temporary%20Internet%20Files\Content.Outlook\MI2U583W\&#1043;&#1088;&#1072;&#1092;&#1080;&#1082;&#1080;%20&#1089;&#1074;&#1077;&#1088;&#1093;&#1091;&#1088;&#1086;&#1095;&#1085;&#1099;&#1077;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9\AppData\Local\Microsoft\Windows\Temporary%20Internet%20Files\Content.Outlook\MI2U583W\&#1043;&#1088;&#1072;&#1092;&#1080;&#1082;&#1080;%20&#1089;&#1074;&#1077;&#1088;&#1093;&#1091;&#1088;&#1086;&#1095;&#1085;&#1099;&#1077;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9\AppData\Local\Microsoft\Windows\Temporary%20Internet%20Files\Content.Outlook\MI2U583W\&#1043;&#1088;&#1072;&#1092;&#1080;&#1082;&#1080;%20&#1089;&#1074;&#1077;&#1088;&#1093;&#1091;&#1088;&#1086;&#1095;&#1085;&#1099;&#1077;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id_pln9\AppData\Local\Microsoft\Windows\Temporary%20Internet%20Files\Content.Outlook\MI2U583W\&#1043;&#1088;&#1072;&#1092;&#1080;&#1082;&#1080;%20&#1089;&#1074;&#1077;&#1088;&#1093;&#1091;&#1088;&#1086;&#1095;&#1085;&#1099;&#1077;.xlsx" TargetMode="External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Id3\peo\2017%20&#1054;&#1073;&#1097;&#1072;&#1103;\&#1050;&#1074;&#1072;&#1088;&#1090;&#1072;&#1083;&#1100;&#1085;&#1099;&#1077;%20&#1080;%20&#1087;&#1088;&#1086;&#1095;&#1080;&#1077;%20&#1086;&#1090;&#1095;&#1077;&#1090;&#1099;\&#1050;&#1086;&#1083;&#1083;&#1077;&#1075;&#1080;&#1103;\&#1043;&#1086;&#1076;\&#1043;&#1088;&#1072;&#1092;&#1080;&#1082;&#1080;_20.02.2018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2017%20&#1054;&#1073;&#1097;&#1072;&#1103;\&#1050;&#1074;&#1072;&#1088;&#1090;&#1072;&#1083;&#1100;&#1085;&#1099;&#1077;%20&#1080;%20&#1087;&#1088;&#1086;&#1095;&#1080;&#1077;%20&#1086;&#1090;&#1095;&#1077;&#1090;&#1099;\&#1050;&#1086;&#1083;&#1083;&#1077;&#1075;&#1080;&#1103;\&#1043;&#1086;&#1076;\&#1043;&#1088;&#1072;&#1092;&#1080;&#1082;&#1080;_20.02.2018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7\&#1075;&#1086;&#1076;\&#1055;&#1088;&#1077;&#1079;&#1077;&#1085;&#1090;&#1072;&#1094;&#1080;&#1103;\&#1043;&#1088;&#1072;&#1092;&#1080;&#1082;&#1080;_20.02.2018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7\&#1075;&#1086;&#1076;\&#1055;&#1088;&#1077;&#1079;&#1077;&#1085;&#1090;&#1072;&#1094;&#1080;&#1103;\&#1043;&#1088;&#1072;&#1092;&#1080;&#1082;&#1080;_20.02.2018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7\&#1075;&#1086;&#1076;\&#1058;&#1072;&#1073;&#1083;&#1080;&#1094;&#1099;%20&#1082;%20&#1086;&#1090;&#1095;&#1077;&#1090;&#1059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Excel3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\\Id3\peo\&#1054;&#1073;&#1097;&#1080;&#1077;%20&#1076;&#1086;&#1082;&#1091;&#1084;&#1077;&#1085;&#1090;&#1099;\&#1041;&#1072;&#1083;&#1072;&#1085;&#1089;&#1086;&#1074;&#1072;&#1103;%202017\&#1075;&#1086;&#1076;\&#1055;&#1088;&#1077;&#1079;&#1077;&#1085;&#1090;&#1072;&#1094;&#1080;&#1103;\&#1086;&#1090;&#107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600">
                <a:latin typeface="Times New Roman" pitchFamily="18" charset="0"/>
                <a:cs typeface="Times New Roman" pitchFamily="18" charset="0"/>
              </a:rPr>
              <a:t>Объем транспортной работы за 2012-2017 гг., тыс. км.</a:t>
            </a:r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транс.работа!$B$2</c:f>
              <c:strCache>
                <c:ptCount val="1"/>
                <c:pt idx="0">
                  <c:v>Трамвай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3.5757174689339213E-2"/>
                  <c:y val="-5.38176868649671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2709834425398543E-2"/>
                  <c:y val="-5.78871113207133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136167129766014E-2"/>
                  <c:y val="-3.47322667924279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1361671297660085E-2"/>
                  <c:y val="-3.85914075471422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1361671297660085E-2"/>
                  <c:y val="-6.174625207542759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4057997553137098E-2"/>
                  <c:y val="-3.473226679242806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34,0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транс.работа!$A$3:$A$8</c:f>
              <c:strCache>
                <c:ptCount val="6"/>
                <c:pt idx="0">
                  <c:v>2012 г.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  <c:pt idx="4">
                  <c:v>2016 г.</c:v>
                </c:pt>
                <c:pt idx="5">
                  <c:v>2017 г.</c:v>
                </c:pt>
              </c:strCache>
            </c:strRef>
          </c:cat>
          <c:val>
            <c:numRef>
              <c:f>транс.работа!$B$3:$B$8</c:f>
              <c:numCache>
                <c:formatCode>#,##0.00</c:formatCode>
                <c:ptCount val="6"/>
                <c:pt idx="0">
                  <c:v>33.897100000000002</c:v>
                </c:pt>
                <c:pt idx="1">
                  <c:v>34.917099999999998</c:v>
                </c:pt>
                <c:pt idx="2">
                  <c:v>34.6173</c:v>
                </c:pt>
                <c:pt idx="3">
                  <c:v>34.826300000000003</c:v>
                </c:pt>
                <c:pt idx="4">
                  <c:v>34.367899999999999</c:v>
                </c:pt>
                <c:pt idx="5">
                  <c:v>34.045999999999999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транс.работа!$C$2</c:f>
              <c:strCache>
                <c:ptCount val="1"/>
                <c:pt idx="0">
                  <c:v>Троллейбус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  <a:ln>
                <a:solidFill>
                  <a:srgbClr val="00B0F0"/>
                </a:solidFill>
              </a:ln>
            </c:spPr>
          </c:marker>
          <c:dLbls>
            <c:dLbl>
              <c:idx val="0"/>
              <c:layout>
                <c:manualLayout>
                  <c:x val="-3.2709834425398529E-2"/>
                  <c:y val="7.33236743395703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1361671297660085E-2"/>
                  <c:y val="6.17462520754276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136167129766014E-2"/>
                  <c:y val="3.47322667924280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001350816992163E-2"/>
                  <c:y val="6.17462520754276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1361671297660085E-2"/>
                  <c:y val="6.56053928301418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5406160680875556E-2"/>
                  <c:y val="4.63096890565707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транс.работа!$A$3:$A$8</c:f>
              <c:strCache>
                <c:ptCount val="6"/>
                <c:pt idx="0">
                  <c:v>2012 г.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  <c:pt idx="4">
                  <c:v>2016 г.</c:v>
                </c:pt>
                <c:pt idx="5">
                  <c:v>2017 г.</c:v>
                </c:pt>
              </c:strCache>
            </c:strRef>
          </c:cat>
          <c:val>
            <c:numRef>
              <c:f>транс.работа!$C$3:$C$8</c:f>
              <c:numCache>
                <c:formatCode>#,##0.00</c:formatCode>
                <c:ptCount val="6"/>
                <c:pt idx="0">
                  <c:v>26.172999999999998</c:v>
                </c:pt>
                <c:pt idx="1">
                  <c:v>26.7133</c:v>
                </c:pt>
                <c:pt idx="2">
                  <c:v>27.390999999999998</c:v>
                </c:pt>
                <c:pt idx="3">
                  <c:v>27.907299999999999</c:v>
                </c:pt>
                <c:pt idx="4">
                  <c:v>28.681100000000001</c:v>
                </c:pt>
                <c:pt idx="5">
                  <c:v>29.538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транс.работа!$D$2</c:f>
              <c:strCache>
                <c:ptCount val="1"/>
                <c:pt idx="0">
                  <c:v>Всего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dLbl>
              <c:idx val="0"/>
              <c:layout>
                <c:manualLayout>
                  <c:x val="-3.1361671297660078E-2"/>
                  <c:y val="7.71828150942846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001350816992163E-2"/>
                  <c:y val="7.71828150942846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1361777452237075E-2"/>
                  <c:y val="6.174625207542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1361671297660085E-2"/>
                  <c:y val="2.701398528299960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1361671297660085E-2"/>
                  <c:y val="5.78871113207134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3.1361671297660189E-2"/>
                  <c:y val="3.473226679242806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транс.работа!$A$3:$A$8</c:f>
              <c:strCache>
                <c:ptCount val="6"/>
                <c:pt idx="0">
                  <c:v>2012 г.</c:v>
                </c:pt>
                <c:pt idx="1">
                  <c:v>2013 г.</c:v>
                </c:pt>
                <c:pt idx="2">
                  <c:v>2014 г.</c:v>
                </c:pt>
                <c:pt idx="3">
                  <c:v>2015 г.</c:v>
                </c:pt>
                <c:pt idx="4">
                  <c:v>2016 г.</c:v>
                </c:pt>
                <c:pt idx="5">
                  <c:v>2017 г.</c:v>
                </c:pt>
              </c:strCache>
            </c:strRef>
          </c:cat>
          <c:val>
            <c:numRef>
              <c:f>транс.работа!$D$3:$D$8</c:f>
              <c:numCache>
                <c:formatCode>#,##0.00</c:formatCode>
                <c:ptCount val="6"/>
                <c:pt idx="0">
                  <c:v>60.070099999999996</c:v>
                </c:pt>
                <c:pt idx="1">
                  <c:v>61.630399999999995</c:v>
                </c:pt>
                <c:pt idx="2">
                  <c:v>62.008299999999998</c:v>
                </c:pt>
                <c:pt idx="3">
                  <c:v>62.733600000000003</c:v>
                </c:pt>
                <c:pt idx="4">
                  <c:v>63.048999999999999</c:v>
                </c:pt>
                <c:pt idx="5">
                  <c:v>63.584000000000003</c:v>
                </c:pt>
              </c:numCache>
            </c:numRef>
          </c:val>
          <c:smooth val="0"/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38142848"/>
        <c:axId val="138144384"/>
      </c:lineChart>
      <c:catAx>
        <c:axId val="1381428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38144384"/>
        <c:crosses val="autoZero"/>
        <c:auto val="1"/>
        <c:lblAlgn val="ctr"/>
        <c:lblOffset val="100"/>
        <c:noMultiLvlLbl val="0"/>
      </c:catAx>
      <c:valAx>
        <c:axId val="138144384"/>
        <c:scaling>
          <c:orientation val="minMax"/>
          <c:max val="65"/>
          <c:min val="15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crossAx val="13814284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Водители троллейбуса</a:t>
            </a:r>
          </a:p>
        </c:rich>
      </c:tx>
      <c:layout>
        <c:manualLayout>
          <c:xMode val="edge"/>
          <c:yMode val="edge"/>
          <c:x val="0.28432928748657554"/>
          <c:y val="4.728014690029340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4319587532061535E-2"/>
          <c:y val="0.18509647973247775"/>
          <c:w val="0.87278169550730367"/>
          <c:h val="0.67307810811810087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93A-45A3-850E-4500BFF1B3D7}"/>
              </c:ext>
            </c:extLst>
          </c:dPt>
          <c:dPt>
            <c:idx val="2"/>
            <c:invertIfNegative val="0"/>
            <c:bubble3D val="0"/>
            <c:spPr>
              <a:solidFill>
                <a:srgbClr val="FF66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93A-45A3-850E-4500BFF1B3D7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93A-45A3-850E-4500BFF1B3D7}"/>
              </c:ext>
            </c:extLst>
          </c:dPt>
          <c:dLbls>
            <c:dLbl>
              <c:idx val="0"/>
              <c:layout>
                <c:manualLayout>
                  <c:x val="-1.3329537458800875E-2"/>
                  <c:y val="1.442929451266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493A-45A3-850E-4500BFF1B3D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8155390141836093E-3"/>
                  <c:y val="5.61083295924308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493A-45A3-850E-4500BFF1B3D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0755934525793427E-3"/>
                  <c:y val="5.8812889257829246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493A-45A3-850E-4500BFF1B3D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5.6507610265526054E-3"/>
                  <c:y val="2.64359423828108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493A-45A3-850E-4500BFF1B3D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9687160527658176E-2"/>
                  <c:y val="-2.49071756423396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493A-45A3-850E-4500BFF1B3D7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3074478013609512E-2"/>
                  <c:y val="-2.34748025887845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493A-45A3-850E-4500BFF1B3D7}"/>
                </c:ex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400" b="0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2017 год\[Численность 2013-2017.xls]9 месяцев'!$G$4;'C:\Users\id_ootiz3\Documents\Танюшке от Светы\Документы к баланс ком и год отч\Отчет 2017 год\[Численность 2013-2017.xls]9 месяцев'!$I$4;'C:\Users\id_ootiz3\Documents\Танюшке от Светы\Документы к баланс ком и год отч\Отчет 2017 год\[Численность 2013-2017.xls]9 месяцев'!$K$4;'C:\Users\id_ootiz3\Documents\Танюшке от Светы\Документы к баланс ком и год отч\Отчет 2017 год\[Численность 2013-2017.xls]9 месяцев'!$M$4)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2017 год\[Численность 2013-2017.xls]год'!$G$4;'C:\Users\id_ootiz3\Documents\Танюшке от Светы\Документы к баланс ком и год отч\Отчет 2017 год\[Численность 2013-2017.xls]год'!$I$4;'C:\Users\id_ootiz3\Documents\Танюшке от Светы\Документы к баланс ком и год отч\Отчет 2017 год\[Численность 2013-2017.xls]год'!$K$4;'C:\Users\id_ootiz3\Documents\Танюшке от Светы\Документы к баланс ком и год отч\Отчет 2017 год\[Численность 2013-2017.xls]год'!$M$4)</c:f>
              <c:numCache>
                <c:formatCode>General</c:formatCode>
                <c:ptCount val="4"/>
                <c:pt idx="0">
                  <c:v>1355</c:v>
                </c:pt>
                <c:pt idx="1">
                  <c:v>1399</c:v>
                </c:pt>
                <c:pt idx="2">
                  <c:v>1457</c:v>
                </c:pt>
                <c:pt idx="3">
                  <c:v>1515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493A-45A3-850E-4500BFF1B3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8208"/>
        <c:axId val="147456384"/>
      </c:barChart>
      <c:catAx>
        <c:axId val="147438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474563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7456384"/>
        <c:scaling>
          <c:orientation val="minMax"/>
          <c:max val="1520"/>
          <c:min val="120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7438208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Ремонтно-вспомогательные </a:t>
            </a:r>
            <a:r>
              <a:rPr lang="ru-RU" dirty="0"/>
              <a:t>рабочие</a:t>
            </a:r>
          </a:p>
        </c:rich>
      </c:tx>
      <c:layout>
        <c:manualLayout>
          <c:xMode val="edge"/>
          <c:yMode val="edge"/>
          <c:x val="0.13602114187985145"/>
          <c:y val="6.9304528182786054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6566298774422614E-2"/>
          <c:y val="0.18092963535787601"/>
          <c:w val="0.90023405831745373"/>
          <c:h val="0.6845986202730443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971-4186-82AA-A2781DC68373}"/>
              </c:ext>
            </c:extLst>
          </c:dPt>
          <c:dPt>
            <c:idx val="2"/>
            <c:invertIfNegative val="0"/>
            <c:bubble3D val="0"/>
            <c:spPr>
              <a:solidFill>
                <a:srgbClr val="FF66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971-4186-82AA-A2781DC68373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971-4186-82AA-A2781DC68373}"/>
              </c:ext>
            </c:extLst>
          </c:dPt>
          <c:dLbls>
            <c:dLbl>
              <c:idx val="0"/>
              <c:layout>
                <c:manualLayout>
                  <c:x val="5.4725848469003302E-3"/>
                  <c:y val="-1.07643441782667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7971-4186-82AA-A2781DC6837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7.9832391175690964E-3"/>
                  <c:y val="-4.448040541987885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7971-4186-82AA-A2781DC6837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1.5134275132142161E-2"/>
                  <c:y val="-1.763542880438340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7971-4186-82AA-A2781DC6837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8118101148311802E-3"/>
                  <c:y val="1.19998607488686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7971-4186-82AA-A2781DC6837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8125684783951601E-2"/>
                  <c:y val="-1.8705356441709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7971-4186-82AA-A2781DC68373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1796434490596428E-2"/>
                  <c:y val="-3.15363588499595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7971-4186-82AA-A2781DC68373}"/>
                </c:ex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2017 год\[Численность 2013-2017.xls]год'!$G$3;'C:\Users\id_ootiz3\Documents\Танюшке от Светы\Документы к баланс ком и год отч\Отчет 2017 год\[Численность 2013-2017.xls]год'!$I$3;'C:\Users\id_ootiz3\Documents\Танюшке от Светы\Документы к баланс ком и год отч\Отчет 2017 год\[Численность 2013-2017.xls]год'!$K$3;'C:\Users\id_ootiz3\Documents\Танюшке от Светы\Документы к баланс ком и год отч\Отчет 2017 год\[Численность 2013-2017.xls]год'!$M$3)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2017 год\[Численность 2013-2017.xls]год'!$G$9;'C:\Users\id_ootiz3\Documents\Танюшке от Светы\Документы к баланс ком и год отч\Отчет 2017 год\[Численность 2013-2017.xls]год'!$I$9;'C:\Users\id_ootiz3\Documents\Танюшке от Светы\Документы к баланс ком и год отч\Отчет 2017 год\[Численность 2013-2017.xls]год'!$K$9;'C:\Users\id_ootiz3\Documents\Танюшке от Светы\Документы к баланс ком и год отч\Отчет 2017 год\[Численность 2013-2017.xls]год'!$M$9)</c:f>
              <c:numCache>
                <c:formatCode>General</c:formatCode>
                <c:ptCount val="4"/>
                <c:pt idx="0">
                  <c:v>3846</c:v>
                </c:pt>
                <c:pt idx="1">
                  <c:v>3841</c:v>
                </c:pt>
                <c:pt idx="2">
                  <c:v>3839</c:v>
                </c:pt>
                <c:pt idx="3">
                  <c:v>3868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7971-4186-82AA-A2781DC683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74304"/>
        <c:axId val="147475840"/>
      </c:barChart>
      <c:catAx>
        <c:axId val="1474743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474758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7475840"/>
        <c:scaling>
          <c:orientation val="minMax"/>
          <c:max val="3890"/>
          <c:min val="370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7474304"/>
        <c:crosses val="autoZero"/>
        <c:crossBetween val="between"/>
        <c:majorUnit val="50"/>
        <c:minorUnit val="10"/>
      </c:valAx>
    </c:plotArea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Кондукторы</a:t>
            </a:r>
          </a:p>
        </c:rich>
      </c:tx>
      <c:layout>
        <c:manualLayout>
          <c:xMode val="edge"/>
          <c:yMode val="edge"/>
          <c:x val="0.34223245439772226"/>
          <c:y val="4.8167497934752272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1340226572974986"/>
          <c:y val="0.20588284572908463"/>
          <c:w val="0.87481747848664182"/>
          <c:h val="0.6691192486195251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215-49F7-8434-CA6DE5FE3565}"/>
              </c:ext>
            </c:extLst>
          </c:dPt>
          <c:dPt>
            <c:idx val="2"/>
            <c:invertIfNegative val="0"/>
            <c:bubble3D val="0"/>
            <c:spPr>
              <a:solidFill>
                <a:srgbClr val="FF66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215-49F7-8434-CA6DE5FE3565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215-49F7-8434-CA6DE5FE3565}"/>
              </c:ext>
            </c:extLst>
          </c:dPt>
          <c:dLbls>
            <c:dLbl>
              <c:idx val="0"/>
              <c:layout>
                <c:manualLayout>
                  <c:x val="1.2473896497375998E-2"/>
                  <c:y val="1.45279252507196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6215-49F7-8434-CA6DE5FE35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7092093345560477E-4"/>
                  <c:y val="2.757881069925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6215-49F7-8434-CA6DE5FE35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5.997450377453353E-3"/>
                  <c:y val="7.994200389648103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6215-49F7-8434-CA6DE5FE35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1.0705260620759651E-2"/>
                  <c:y val="9.216432323312043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6215-49F7-8434-CA6DE5FE3565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1.7837595415774898E-2"/>
                  <c:y val="1.25551235704446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6215-49F7-8434-CA6DE5FE3565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2054077086108403E-2"/>
                  <c:y val="-1.15973343015227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6215-49F7-8434-CA6DE5FE3565}"/>
                </c:ex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2017 год\[Численность 2013-2017.xls]год'!$G$3;'C:\Users\id_ootiz3\Documents\Танюшке от Светы\Документы к баланс ком и год отч\Отчет 2017 год\[Численность 2013-2017.xls]год'!$I$3;'C:\Users\id_ootiz3\Documents\Танюшке от Светы\Документы к баланс ком и год отч\Отчет 2017 год\[Численность 2013-2017.xls]год'!$K$3;'C:\Users\id_ootiz3\Documents\Танюшке от Светы\Документы к баланс ком и год отч\Отчет 2017 год\[Численность 2013-2017.xls]год'!$M$3)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2017 год\[Численность 2013-2017.xls]год'!$G$8;'C:\Users\id_ootiz3\Documents\Танюшке от Светы\Документы к баланс ком и год отч\Отчет 2017 год\[Численность 2013-2017.xls]год'!$I$8;'C:\Users\id_ootiz3\Documents\Танюшке от Светы\Документы к баланс ком и год отч\Отчет 2017 год\[Численность 2013-2017.xls]год'!$K$8;'C:\Users\id_ootiz3\Documents\Танюшке от Светы\Документы к баланс ком и год отч\Отчет 2017 год\[Численность 2013-2017.xls]год'!$M$8)</c:f>
              <c:numCache>
                <c:formatCode>General</c:formatCode>
                <c:ptCount val="4"/>
                <c:pt idx="0">
                  <c:v>2494</c:v>
                </c:pt>
                <c:pt idx="1">
                  <c:v>2536</c:v>
                </c:pt>
                <c:pt idx="2">
                  <c:v>2609</c:v>
                </c:pt>
                <c:pt idx="3">
                  <c:v>2627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215-49F7-8434-CA6DE5FE35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936384"/>
        <c:axId val="147937920"/>
      </c:barChart>
      <c:catAx>
        <c:axId val="147936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479379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7937920"/>
        <c:scaling>
          <c:orientation val="minMax"/>
          <c:max val="2650"/>
          <c:min val="220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7936384"/>
        <c:crosses val="autoZero"/>
        <c:crossBetween val="between"/>
        <c:majorUnit val="100"/>
      </c:valAx>
    </c:plotArea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Водителями троллейбуса</a:t>
            </a:r>
          </a:p>
        </c:rich>
      </c:tx>
      <c:layout>
        <c:manualLayout>
          <c:xMode val="edge"/>
          <c:yMode val="edge"/>
          <c:x val="0.25092284210826554"/>
          <c:y val="2.37069174845687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2847211994294456E-2"/>
          <c:y val="0.21767310098508949"/>
          <c:w val="0.90198443481112134"/>
          <c:h val="0.61555716825719364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'C:\Users\id_ootiz3\Documents\Танюшке от Светы\Документы к баланс ком и год отч\Отчет 2017 год\[недокомплект 2017.xls]графики 2017'!$A$7</c:f>
              <c:strCache>
                <c:ptCount val="1"/>
                <c:pt idx="0">
                  <c:v>Водители троллейбуса 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99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2017 год\[недокомплект 2017.xls]графики 2017'!$P$2;'C:\Users\id_ootiz3\Documents\Танюшке от Светы\Документы к баланс ком и год отч\Отчет 2017 год\[недокомплект 2017.xls]графики 2017'!$U$2;'C:\Users\id_ootiz3\Documents\Танюшке от Светы\Документы к баланс ком и год отч\Отчет 2017 год\[недокомплект 2017.xls]графики 2017'!$AD$2;'C:\Users\id_ootiz3\Documents\Танюшке от Светы\Документы к баланс ком и год отч\Отчет 2017 год\[недокомплект 2017.xls]графики 2017'!$AM$2)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2017 год\[недокомплект 2017.xls]графики 2017'!$P$7;'C:\Users\id_ootiz3\Documents\Танюшке от Светы\Документы к баланс ком и год отч\Отчет 2017 год\[недокомплект 2017.xls]графики 2017'!$U$7;'C:\Users\id_ootiz3\Documents\Танюшке от Светы\Документы к баланс ком и год отч\Отчет 2017 год\[недокомплект 2017.xls]графики 2017'!$AD$7;'C:\Users\id_ootiz3\Documents\Танюшке от Светы\Документы к баланс ком и год отч\Отчет 2017 год\[недокомплект 2017.xls]графики 2017'!$AM$7)</c:f>
              <c:numCache>
                <c:formatCode>General</c:formatCode>
                <c:ptCount val="4"/>
                <c:pt idx="0">
                  <c:v>303.5</c:v>
                </c:pt>
                <c:pt idx="1">
                  <c:v>308.10000000000002</c:v>
                </c:pt>
                <c:pt idx="2">
                  <c:v>263.3</c:v>
                </c:pt>
                <c:pt idx="3">
                  <c:v>250.2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20E-43EE-BBC4-B0BC472A97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995648"/>
        <c:axId val="148005632"/>
      </c:barChart>
      <c:catAx>
        <c:axId val="147995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14800563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800563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79956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Водителями трамвая</a:t>
            </a:r>
          </a:p>
        </c:rich>
      </c:tx>
      <c:layout>
        <c:manualLayout>
          <c:xMode val="edge"/>
          <c:yMode val="edge"/>
          <c:x val="0.30228540455951119"/>
          <c:y val="2.3707001305410511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2847211994294456E-2"/>
          <c:y val="0.21767310098508949"/>
          <c:w val="0.90198443481112134"/>
          <c:h val="0.61555716825719364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'C:\Users\id_ootiz3\Documents\Танюшке от Светы\Документы к баланс ком и год отч\Отчет 2017 год\[недокомплект 2017.xls]графики 2017'!$A$8</c:f>
              <c:strCache>
                <c:ptCount val="1"/>
                <c:pt idx="0">
                  <c:v>Водители трамвая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99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2017 год\[недокомплект 2017.xls]графики 2017'!$P$2;'C:\Users\id_ootiz3\Documents\Танюшке от Светы\Документы к баланс ком и год отч\Отчет 2017 год\[недокомплект 2017.xls]графики 2017'!$U$2;'C:\Users\id_ootiz3\Documents\Танюшке от Светы\Документы к баланс ком и год отч\Отчет 2017 год\[недокомплект 2017.xls]графики 2017'!$AD$2;'C:\Users\id_ootiz3\Documents\Танюшке от Светы\Документы к баланс ком и год отч\Отчет 2017 год\[недокомплект 2017.xls]графики 2017'!$AM$2)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2017 год\[недокомплект 2017.xls]графики 2017'!$P$8;'C:\Users\id_ootiz3\Documents\Танюшке от Светы\Документы к баланс ком и год отч\Отчет 2017 год\[недокомплект 2017.xls]графики 2017'!$U$8;'C:\Users\id_ootiz3\Documents\Танюшке от Светы\Документы к баланс ком и год отч\Отчет 2017 год\[недокомплект 2017.xls]графики 2017'!$AD$8;'C:\Users\id_ootiz3\Documents\Танюшке от Светы\Документы к баланс ком и год отч\Отчет 2017 год\[недокомплект 2017.xls]графики 2017'!$AM$8)</c:f>
              <c:numCache>
                <c:formatCode>General</c:formatCode>
                <c:ptCount val="4"/>
                <c:pt idx="0">
                  <c:v>279.10000000000002</c:v>
                </c:pt>
                <c:pt idx="1">
                  <c:v>280.89999999999998</c:v>
                </c:pt>
                <c:pt idx="2">
                  <c:v>227.1</c:v>
                </c:pt>
                <c:pt idx="3">
                  <c:v>187.6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5D0-44FE-A98C-3958792840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8036608"/>
        <c:axId val="148038400"/>
      </c:barChart>
      <c:catAx>
        <c:axId val="1480366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14803840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8038400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8036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Кондукторами</a:t>
            </a:r>
          </a:p>
        </c:rich>
      </c:tx>
      <c:layout>
        <c:manualLayout>
          <c:xMode val="edge"/>
          <c:yMode val="edge"/>
          <c:x val="0.37433808430363724"/>
          <c:y val="1.9698568845885809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2847211994294456E-2"/>
          <c:y val="0.21767310098508949"/>
          <c:w val="0.90198443481112134"/>
          <c:h val="0.61555716825719364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'C:\Users\id_ootiz3\Documents\Танюшке от Светы\Документы к баланс ком и год отч\Отчет 2017 год\[недокомплект 2017.xls]графики 2017'!$A$9</c:f>
              <c:strCache>
                <c:ptCount val="1"/>
                <c:pt idx="0">
                  <c:v>Кондукторы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99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2017 год\[недокомплект 2017.xls]графики 2017'!$P$2;'C:\Users\id_ootiz3\Documents\Танюшке от Светы\Документы к баланс ком и год отч\Отчет 2017 год\[недокомплект 2017.xls]графики 2017'!$U$2;'C:\Users\id_ootiz3\Documents\Танюшке от Светы\Документы к баланс ком и год отч\Отчет 2017 год\[недокомплект 2017.xls]графики 2017'!$AD$2;'C:\Users\id_ootiz3\Documents\Танюшке от Светы\Документы к баланс ком и год отч\Отчет 2017 год\[недокомплект 2017.xls]графики 2017'!$AM$2)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2017 год\[недокомплект 2017.xls]графики 2017'!$P$9;'C:\Users\id_ootiz3\Documents\Танюшке от Светы\Документы к баланс ком и год отч\Отчет 2017 год\[недокомплект 2017.xls]графики 2017'!$U$9;'C:\Users\id_ootiz3\Documents\Танюшке от Светы\Документы к баланс ком и год отч\Отчет 2017 год\[недокомплект 2017.xls]графики 2017'!$AD$9;'C:\Users\id_ootiz3\Documents\Танюшке от Светы\Документы к баланс ком и год отч\Отчет 2017 год\[недокомплект 2017.xls]графики 2017'!$AM$9)</c:f>
              <c:numCache>
                <c:formatCode>General</c:formatCode>
                <c:ptCount val="4"/>
                <c:pt idx="0">
                  <c:v>525</c:v>
                </c:pt>
                <c:pt idx="1">
                  <c:v>511.4</c:v>
                </c:pt>
                <c:pt idx="2">
                  <c:v>451.4</c:v>
                </c:pt>
                <c:pt idx="3">
                  <c:v>460.6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2BF-4E4F-910C-67EF811114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06528"/>
        <c:axId val="147608320"/>
      </c:barChart>
      <c:catAx>
        <c:axId val="1476065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1476083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7608320"/>
        <c:scaling>
          <c:orientation val="minMax"/>
          <c:max val="530"/>
          <c:min val="35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7606528"/>
        <c:crosses val="autoZero"/>
        <c:crossBetween val="between"/>
        <c:majorUnit val="50"/>
      </c:valAx>
    </c:plotArea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Ремонтно-вспомогательными рабочими</a:t>
            </a:r>
          </a:p>
        </c:rich>
      </c:tx>
      <c:layout>
        <c:manualLayout>
          <c:xMode val="edge"/>
          <c:yMode val="edge"/>
          <c:x val="0.15624173066837815"/>
          <c:y val="4.252244510948472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2847211994294456E-2"/>
          <c:y val="0.21767310098508949"/>
          <c:w val="0.90198443481112134"/>
          <c:h val="0.61555716825719364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'C:\Users\id_ootiz3\Documents\Танюшке от Светы\Документы к баланс ком и год отч\Отчет 2017 год\[недокомплект 2017.xls]графики 2017'!$A$10</c:f>
              <c:strCache>
                <c:ptCount val="1"/>
                <c:pt idx="0">
                  <c:v>Ремонтно-вспомогательные рабочие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6699"/>
              </a:solidFill>
            </c:spPr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</c:dPt>
          <c:dLbls>
            <c:numFmt formatCode="#,##0" sourceLinked="0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2017 год\[недокомплект 2017.xls]графики 2017'!$P$2;'C:\Users\id_ootiz3\Documents\Танюшке от Светы\Документы к баланс ком и год отч\Отчет 2017 год\[недокомплект 2017.xls]графики 2017'!$U$2;'C:\Users\id_ootiz3\Documents\Танюшке от Светы\Документы к баланс ком и год отч\Отчет 2017 год\[недокомплект 2017.xls]графики 2017'!$AD$2;'C:\Users\id_ootiz3\Documents\Танюшке от Светы\Документы к баланс ком и год отч\Отчет 2017 год\[недокомплект 2017.xls]графики 2017'!$AM$2)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2017 год\[недокомплект 2017.xls]графики 2017'!$P$10;'C:\Users\id_ootiz3\Documents\Танюшке от Светы\Документы к баланс ком и год отч\Отчет 2017 год\[недокомплект 2017.xls]графики 2017'!$U$10;'C:\Users\id_ootiz3\Documents\Танюшке от Светы\Документы к баланс ком и год отч\Отчет 2017 год\[недокомплект 2017.xls]графики 2017'!$AD$10;'C:\Users\id_ootiz3\Documents\Танюшке от Светы\Документы к баланс ком и год отч\Отчет 2017 год\[недокомплект 2017.xls]графики 2017'!$AM$10)</c:f>
              <c:numCache>
                <c:formatCode>General</c:formatCode>
                <c:ptCount val="4"/>
                <c:pt idx="0">
                  <c:v>56.3</c:v>
                </c:pt>
                <c:pt idx="1">
                  <c:v>50.3</c:v>
                </c:pt>
                <c:pt idx="2">
                  <c:v>35.799999999999997</c:v>
                </c:pt>
                <c:pt idx="3">
                  <c:v>35.200000000000003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71-4FDA-8EC0-0D395FE82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47488"/>
        <c:axId val="147657472"/>
      </c:barChart>
      <c:catAx>
        <c:axId val="147647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14765747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765747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76474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/>
              <a:t>Обновление пассажирского подвижного состава </a:t>
            </a:r>
            <a:r>
              <a:rPr lang="ru-RU" sz="1600" baseline="0"/>
              <a:t>за </a:t>
            </a:r>
            <a:r>
              <a:rPr lang="ru-RU" sz="1600"/>
              <a:t>2016-2017 гг.</a:t>
            </a:r>
          </a:p>
        </c:rich>
      </c:tx>
      <c:layout/>
      <c:overlay val="0"/>
    </c:title>
    <c:autoTitleDeleted val="0"/>
    <c:view3D>
      <c:rotX val="20"/>
      <c:rotY val="7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32347083386399E-2"/>
          <c:y val="6.2368482897182449E-2"/>
          <c:w val="0.62151043741300649"/>
          <c:h val="0.84802098176807839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ПС!$B$4</c:f>
              <c:strCache>
                <c:ptCount val="1"/>
                <c:pt idx="0">
                  <c:v>Приобретенеие трамвайных вагонов за счет собственных средств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ПС!$C$3:$D$3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ПС!$C$4:$D$4</c:f>
              <c:numCache>
                <c:formatCode>General</c:formatCode>
                <c:ptCount val="2"/>
                <c:pt idx="0">
                  <c:v>4</c:v>
                </c:pt>
                <c:pt idx="1">
                  <c:v>2</c:v>
                </c:pt>
              </c:numCache>
            </c:numRef>
          </c:val>
        </c:ser>
        <c:ser>
          <c:idx val="1"/>
          <c:order val="1"/>
          <c:tx>
            <c:strRef>
              <c:f>ПС!$B$5</c:f>
              <c:strCache>
                <c:ptCount val="1"/>
                <c:pt idx="0">
                  <c:v>Приобретение трамвайных вагонов за счет средств бюджета Санкт-Петербурга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4.301690056118426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441352044894741E-2"/>
                  <c:y val="1.64744325239025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ПС!$C$3:$D$3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ПС!$C$5:$D$5</c:f>
              <c:numCache>
                <c:formatCode>General</c:formatCode>
                <c:ptCount val="2"/>
                <c:pt idx="0">
                  <c:v>6</c:v>
                </c:pt>
                <c:pt idx="1">
                  <c:v>27</c:v>
                </c:pt>
              </c:numCache>
            </c:numRef>
          </c:val>
        </c:ser>
        <c:ser>
          <c:idx val="2"/>
          <c:order val="2"/>
          <c:tx>
            <c:strRef>
              <c:f>ПС!$B$6</c:f>
              <c:strCache>
                <c:ptCount val="1"/>
                <c:pt idx="0">
                  <c:v>Приобретение троллейбусов за счет средств бюджета Санкт-Петербурга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640656909846513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724403702208331E-2"/>
                  <c:y val="-5.49147750796750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6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ПС!$C$3:$D$3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ПС!$C$6:$D$6</c:f>
              <c:numCache>
                <c:formatCode>General</c:formatCode>
                <c:ptCount val="2"/>
                <c:pt idx="0">
                  <c:v>9</c:v>
                </c:pt>
                <c:pt idx="1">
                  <c:v>91</c:v>
                </c:pt>
              </c:numCache>
            </c:numRef>
          </c:val>
        </c:ser>
        <c:ser>
          <c:idx val="3"/>
          <c:order val="3"/>
          <c:tx>
            <c:strRef>
              <c:f>ПС!$B$7</c:f>
              <c:strCache>
                <c:ptCount val="1"/>
                <c:pt idx="0">
                  <c:v>Модернизация пассажирских трамвайных вагонов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297962376357459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4.4450797246557067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600" b="1" i="0" u="none" strike="noStrike" kern="1200" baseline="0">
                    <a:solidFill>
                      <a:prstClr val="black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ПС!$C$3:$D$3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ПС!$C$7:$D$7</c:f>
              <c:numCache>
                <c:formatCode>General</c:formatCode>
                <c:ptCount val="2"/>
                <c:pt idx="0">
                  <c:v>47</c:v>
                </c:pt>
                <c:pt idx="1">
                  <c:v>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7807232"/>
        <c:axId val="147829504"/>
        <c:axId val="147690368"/>
      </c:bar3DChart>
      <c:catAx>
        <c:axId val="1478072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7829504"/>
        <c:crosses val="autoZero"/>
        <c:auto val="1"/>
        <c:lblAlgn val="ctr"/>
        <c:lblOffset val="100"/>
        <c:noMultiLvlLbl val="0"/>
      </c:catAx>
      <c:valAx>
        <c:axId val="147829504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7807232"/>
        <c:crosses val="autoZero"/>
        <c:crossBetween val="between"/>
      </c:valAx>
      <c:serAx>
        <c:axId val="147690368"/>
        <c:scaling>
          <c:orientation val="minMax"/>
        </c:scaling>
        <c:delete val="1"/>
        <c:axPos val="b"/>
        <c:majorTickMark val="out"/>
        <c:minorTickMark val="none"/>
        <c:tickLblPos val="nextTo"/>
        <c:crossAx val="147829504"/>
        <c:crosses val="autoZero"/>
      </c:serAx>
    </c:plotArea>
    <c:legend>
      <c:legendPos val="r"/>
      <c:layout>
        <c:manualLayout>
          <c:xMode val="edge"/>
          <c:yMode val="edge"/>
          <c:x val="0.66549403273168384"/>
          <c:y val="0.10986673654247493"/>
          <c:w val="0.3223010225602756"/>
          <c:h val="0.68508646590776179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600"/>
            </a:pPr>
            <a:r>
              <a:rPr lang="ru-RU" sz="1600"/>
              <a:t>Количество платных перевезенных пассажиров 2014-2017 гг, млн.пасс.</a:t>
            </a:r>
          </a:p>
        </c:rich>
      </c:tx>
      <c:layout/>
      <c:overlay val="0"/>
    </c:title>
    <c:autoTitleDeleted val="0"/>
    <c:plotArea>
      <c:layout/>
      <c:lineChart>
        <c:grouping val="stacked"/>
        <c:varyColors val="0"/>
        <c:ser>
          <c:idx val="0"/>
          <c:order val="0"/>
          <c:tx>
            <c:strRef>
              <c:f>'платные пасс.'!$C$2</c:f>
              <c:strCache>
                <c:ptCount val="1"/>
                <c:pt idx="0">
                  <c:v>Троллейбус</c:v>
                </c:pt>
              </c:strCache>
            </c:strRef>
          </c:tx>
          <c:spPr>
            <a:ln>
              <a:solidFill>
                <a:srgbClr val="0070C0"/>
              </a:solidFill>
            </a:ln>
          </c:spPr>
          <c:marker>
            <c:spPr>
              <a:solidFill>
                <a:srgbClr val="0070C0"/>
              </a:solidFill>
              <a:ln>
                <a:solidFill>
                  <a:srgbClr val="0070C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'платные пасс.'!$B$3:$B$6</c:f>
              <c:strCache>
                <c:ptCount val="4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</c:strCache>
            </c:strRef>
          </c:cat>
          <c:val>
            <c:numRef>
              <c:f>'платные пасс.'!$C$3:$C$6</c:f>
              <c:numCache>
                <c:formatCode>General</c:formatCode>
                <c:ptCount val="4"/>
                <c:pt idx="0">
                  <c:v>130.32900000000001</c:v>
                </c:pt>
                <c:pt idx="1">
                  <c:v>132.23099999999999</c:v>
                </c:pt>
                <c:pt idx="2">
                  <c:v>134.16800000000001</c:v>
                </c:pt>
                <c:pt idx="3">
                  <c:v>133.27099999999999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'платные пасс.'!$D$2</c:f>
              <c:strCache>
                <c:ptCount val="1"/>
                <c:pt idx="0">
                  <c:v>Трамвай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600" b="1" i="0" u="none" strike="noStrike" kern="1200" baseline="0">
                    <a:solidFill>
                      <a:sysClr val="windowText" lastClr="000000"/>
                    </a:solidFill>
                    <a:latin typeface="Times New Roman" pitchFamily="18" charset="0"/>
                    <a:ea typeface="+mn-ea"/>
                    <a:cs typeface="Times New Roman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'платные пасс.'!$B$3:$B$6</c:f>
              <c:strCache>
                <c:ptCount val="4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</c:strCache>
            </c:strRef>
          </c:cat>
          <c:val>
            <c:numRef>
              <c:f>'платные пасс.'!$D$3:$D$6</c:f>
              <c:numCache>
                <c:formatCode>General</c:formatCode>
                <c:ptCount val="4"/>
                <c:pt idx="0">
                  <c:v>168.21600000000001</c:v>
                </c:pt>
                <c:pt idx="1">
                  <c:v>167.143</c:v>
                </c:pt>
                <c:pt idx="2">
                  <c:v>170.547</c:v>
                </c:pt>
                <c:pt idx="3">
                  <c:v>159.059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'платные пасс.'!$E$2</c:f>
              <c:strCache>
                <c:ptCount val="1"/>
                <c:pt idx="0">
                  <c:v>всего</c:v>
                </c:pt>
              </c:strCache>
            </c:strRef>
          </c:tx>
          <c:spPr>
            <a:ln>
              <a:solidFill>
                <a:srgbClr val="00B050"/>
              </a:solidFill>
            </a:ln>
          </c:spPr>
          <c:marker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</c:spPr>
          </c:marker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'платные пасс.'!$B$3:$B$6</c:f>
              <c:strCache>
                <c:ptCount val="4"/>
                <c:pt idx="0">
                  <c:v>2014 г.</c:v>
                </c:pt>
                <c:pt idx="1">
                  <c:v>2015 г.</c:v>
                </c:pt>
                <c:pt idx="2">
                  <c:v>2016 г.</c:v>
                </c:pt>
                <c:pt idx="3">
                  <c:v>2017 г.</c:v>
                </c:pt>
              </c:strCache>
            </c:strRef>
          </c:cat>
          <c:val>
            <c:numRef>
              <c:f>'платные пасс.'!$E$3:$E$6</c:f>
              <c:numCache>
                <c:formatCode>General</c:formatCode>
                <c:ptCount val="4"/>
                <c:pt idx="0">
                  <c:v>298.54500000000002</c:v>
                </c:pt>
                <c:pt idx="1">
                  <c:v>299.37400000000002</c:v>
                </c:pt>
                <c:pt idx="2">
                  <c:v>304.71500000000003</c:v>
                </c:pt>
                <c:pt idx="3">
                  <c:v>292.33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45043456"/>
        <c:axId val="145044992"/>
      </c:lineChart>
      <c:catAx>
        <c:axId val="14504345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145044992"/>
        <c:crosses val="autoZero"/>
        <c:auto val="1"/>
        <c:lblAlgn val="ctr"/>
        <c:lblOffset val="100"/>
        <c:noMultiLvlLbl val="0"/>
      </c:catAx>
      <c:valAx>
        <c:axId val="14504499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504345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 sz="1200"/>
            </a:pPr>
            <a:r>
              <a:rPr lang="ru-RU" sz="1200"/>
              <a:t>Доходы от перевозки пассажиров за 2016 и 2017 гг., млн. руб.</a:t>
            </a:r>
          </a:p>
        </c:rich>
      </c:tx>
      <c:layout>
        <c:manualLayout>
          <c:xMode val="edge"/>
          <c:yMode val="edge"/>
          <c:x val="0.2634553015581704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5204419914354605E-2"/>
          <c:y val="6.592163712228695E-2"/>
          <c:w val="0.8634319110079528"/>
          <c:h val="0.778290344788648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доходы!$C$3:$C$4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4.0318835247813995E-4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доходы!$B$5:$B$9</c:f>
              <c:strCache>
                <c:ptCount val="5"/>
                <c:pt idx="0">
                  <c:v>по разовым билетам</c:v>
                </c:pt>
                <c:pt idx="1">
                  <c:v>по  билету "Подорожник"</c:v>
                </c:pt>
                <c:pt idx="2">
                  <c:v>по единому проездному билету</c:v>
                </c:pt>
                <c:pt idx="3">
                  <c:v>по единым льготным билетам (студенческий, ученический, ЕИЛБ) </c:v>
                </c:pt>
                <c:pt idx="4">
                  <c:v>по билетам длительного пользования</c:v>
                </c:pt>
              </c:strCache>
            </c:strRef>
          </c:cat>
          <c:val>
            <c:numRef>
              <c:f>доходы!$C$5:$C$9</c:f>
              <c:numCache>
                <c:formatCode>#,##0.00</c:formatCode>
                <c:ptCount val="5"/>
                <c:pt idx="0">
                  <c:v>2280.2283000000002</c:v>
                </c:pt>
                <c:pt idx="1">
                  <c:v>856.46529999999996</c:v>
                </c:pt>
                <c:pt idx="2">
                  <c:v>545.41539999999998</c:v>
                </c:pt>
                <c:pt idx="3">
                  <c:v>1455.1145999999999</c:v>
                </c:pt>
                <c:pt idx="4">
                  <c:v>201.95040000000017</c:v>
                </c:pt>
              </c:numCache>
            </c:numRef>
          </c:val>
        </c:ser>
        <c:ser>
          <c:idx val="1"/>
          <c:order val="1"/>
          <c:tx>
            <c:strRef>
              <c:f>доходы!$D$3:$D$4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FF99FF"/>
            </a:solidFill>
          </c:spPr>
          <c:invertIfNegative val="0"/>
          <c:dLbls>
            <c:dLbl>
              <c:idx val="0"/>
              <c:layout>
                <c:manualLayout>
                  <c:x val="6.4717604087948469E-3"/>
                  <c:y val="-2.891299873784489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sz="105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доходы!$B$5:$B$9</c:f>
              <c:strCache>
                <c:ptCount val="5"/>
                <c:pt idx="0">
                  <c:v>по разовым билетам</c:v>
                </c:pt>
                <c:pt idx="1">
                  <c:v>по  билету "Подорожник"</c:v>
                </c:pt>
                <c:pt idx="2">
                  <c:v>по единому проездному билету</c:v>
                </c:pt>
                <c:pt idx="3">
                  <c:v>по единым льготным билетам (студенческий, ученический, ЕИЛБ) </c:v>
                </c:pt>
                <c:pt idx="4">
                  <c:v>по билетам длительного пользования</c:v>
                </c:pt>
              </c:strCache>
            </c:strRef>
          </c:cat>
          <c:val>
            <c:numRef>
              <c:f>доходы!$D$5:$D$9</c:f>
              <c:numCache>
                <c:formatCode>#,##0.00</c:formatCode>
                <c:ptCount val="5"/>
                <c:pt idx="0">
                  <c:v>2051.4313999999999</c:v>
                </c:pt>
                <c:pt idx="1">
                  <c:v>1228.768</c:v>
                </c:pt>
                <c:pt idx="2">
                  <c:v>510.92500000000001</c:v>
                </c:pt>
                <c:pt idx="3">
                  <c:v>1622.3010000000002</c:v>
                </c:pt>
                <c:pt idx="4">
                  <c:v>283.28660000000036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6161024"/>
        <c:axId val="146166912"/>
      </c:barChart>
      <c:catAx>
        <c:axId val="14616102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46166912"/>
        <c:crosses val="autoZero"/>
        <c:auto val="1"/>
        <c:lblAlgn val="ctr"/>
        <c:lblOffset val="100"/>
        <c:noMultiLvlLbl val="0"/>
      </c:catAx>
      <c:valAx>
        <c:axId val="146166912"/>
        <c:scaling>
          <c:orientation val="minMax"/>
        </c:scaling>
        <c:delete val="0"/>
        <c:axPos val="l"/>
        <c:majorGridlines/>
        <c:numFmt formatCode="#,##0.00" sourceLinked="1"/>
        <c:majorTickMark val="out"/>
        <c:minorTickMark val="none"/>
        <c:tickLblPos val="nextTo"/>
        <c:crossAx val="1461610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9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доходы!$B$26</c:f>
              <c:strCache>
                <c:ptCount val="1"/>
                <c:pt idx="0">
                  <c:v>доход, полученный с 1 пассажира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доходы!$C$25:$D$25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доходы!$C$26:$D$26</c:f>
              <c:numCache>
                <c:formatCode>General</c:formatCode>
                <c:ptCount val="2"/>
                <c:pt idx="0">
                  <c:v>16.399999999999999</c:v>
                </c:pt>
                <c:pt idx="1">
                  <c:v>18.3</c:v>
                </c:pt>
              </c:numCache>
            </c:numRef>
          </c:val>
        </c:ser>
        <c:ser>
          <c:idx val="1"/>
          <c:order val="1"/>
          <c:tx>
            <c:strRef>
              <c:f>доходы!$B$27</c:f>
              <c:strCache>
                <c:ptCount val="1"/>
                <c:pt idx="0">
                  <c:v>себестоимость перевозки 1 пассажира </c:v>
                </c:pt>
              </c:strCache>
            </c:strRef>
          </c:tx>
          <c:spPr>
            <a:solidFill>
              <a:srgbClr val="FF6600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доходы!$C$25:$D$25</c:f>
              <c:numCache>
                <c:formatCode>General</c:formatCode>
                <c:ptCount val="2"/>
                <c:pt idx="0">
                  <c:v>2016</c:v>
                </c:pt>
                <c:pt idx="1">
                  <c:v>2017</c:v>
                </c:pt>
              </c:numCache>
            </c:numRef>
          </c:cat>
          <c:val>
            <c:numRef>
              <c:f>доходы!$C$27:$D$27</c:f>
              <c:numCache>
                <c:formatCode>General</c:formatCode>
                <c:ptCount val="2"/>
                <c:pt idx="0">
                  <c:v>36.1</c:v>
                </c:pt>
                <c:pt idx="1">
                  <c:v>41.7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46184832"/>
        <c:axId val="146198912"/>
      </c:barChart>
      <c:catAx>
        <c:axId val="146184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46198912"/>
        <c:crosses val="autoZero"/>
        <c:auto val="1"/>
        <c:lblAlgn val="ctr"/>
        <c:lblOffset val="100"/>
        <c:noMultiLvlLbl val="0"/>
      </c:catAx>
      <c:valAx>
        <c:axId val="14619891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6184832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 sz="11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Реализация единых билетов за 2014-2017 гг., тыс.шт.</a:t>
            </a:r>
          </a:p>
        </c:rich>
      </c:tx>
      <c:layout/>
      <c:overlay val="1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694582676513868E-2"/>
          <c:y val="0.15442577742298341"/>
          <c:w val="0.93615426169804083"/>
          <c:h val="0.67409939611207137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'реализация единых'!$A$5:$A$8</c:f>
              <c:strCache>
                <c:ptCount val="4"/>
                <c:pt idx="0">
                  <c:v>единые студенческие </c:v>
                </c:pt>
                <c:pt idx="1">
                  <c:v>единые ученические </c:v>
                </c:pt>
                <c:pt idx="2">
                  <c:v>единые</c:v>
                </c:pt>
                <c:pt idx="3">
                  <c:v>единые именные льготные</c:v>
                </c:pt>
              </c:strCache>
            </c:strRef>
          </c:cat>
          <c:val>
            <c:numRef>
              <c:f>'реализация единых'!$B$5:$B$8</c:f>
            </c:numRef>
          </c:val>
        </c:ser>
        <c:ser>
          <c:idx val="1"/>
          <c:order val="1"/>
          <c:tx>
            <c:strRef>
              <c:f>'реализация единых'!$C$3</c:f>
              <c:strCache>
                <c:ptCount val="1"/>
                <c:pt idx="0">
                  <c:v>  2014 г.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3954954786637772E-3"/>
                  <c:y val="-2.79630099309088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6862180771922194E-3"/>
                  <c:y val="-1.4211113090436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0901235469559964E-3"/>
                  <c:y val="-4.98415475187310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2213306180404069E-3"/>
                  <c:y val="-8.75770566869005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'реализация единых'!$A$5:$A$8</c:f>
              <c:strCache>
                <c:ptCount val="4"/>
                <c:pt idx="0">
                  <c:v>единые студенческие </c:v>
                </c:pt>
                <c:pt idx="1">
                  <c:v>единые ученические </c:v>
                </c:pt>
                <c:pt idx="2">
                  <c:v>единые</c:v>
                </c:pt>
                <c:pt idx="3">
                  <c:v>единые именные льготные</c:v>
                </c:pt>
              </c:strCache>
            </c:strRef>
          </c:cat>
          <c:val>
            <c:numRef>
              <c:f>'реализация единых'!$C$5:$C$8</c:f>
              <c:numCache>
                <c:formatCode>#,##0</c:formatCode>
                <c:ptCount val="4"/>
                <c:pt idx="0">
                  <c:v>1366.4269999999999</c:v>
                </c:pt>
                <c:pt idx="1">
                  <c:v>1071.2660000000001</c:v>
                </c:pt>
                <c:pt idx="2">
                  <c:v>1088.421</c:v>
                </c:pt>
                <c:pt idx="3">
                  <c:v>7575.0290000000005</c:v>
                </c:pt>
              </c:numCache>
            </c:numRef>
          </c:val>
        </c:ser>
        <c:ser>
          <c:idx val="2"/>
          <c:order val="2"/>
          <c:tx>
            <c:strRef>
              <c:f>'реализация единых'!$D$3</c:f>
              <c:strCache>
                <c:ptCount val="1"/>
                <c:pt idx="0">
                  <c:v>2015 г.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5.4002962137630695E-3"/>
                  <c:y val="-2.49969762068223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6.2915701367610788E-3"/>
                  <c:y val="-3.20533514351079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904104191152992E-2"/>
                  <c:y val="-3.19812950870437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7296115251612841E-3"/>
                  <c:y val="-1.36801264302970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'реализация единых'!$A$5:$A$8</c:f>
              <c:strCache>
                <c:ptCount val="4"/>
                <c:pt idx="0">
                  <c:v>единые студенческие </c:v>
                </c:pt>
                <c:pt idx="1">
                  <c:v>единые ученические </c:v>
                </c:pt>
                <c:pt idx="2">
                  <c:v>единые</c:v>
                </c:pt>
                <c:pt idx="3">
                  <c:v>единые именные льготные</c:v>
                </c:pt>
              </c:strCache>
            </c:strRef>
          </c:cat>
          <c:val>
            <c:numRef>
              <c:f>'реализация единых'!$D$5:$D$8</c:f>
              <c:numCache>
                <c:formatCode>#,##0</c:formatCode>
                <c:ptCount val="4"/>
                <c:pt idx="0">
                  <c:v>1362.547</c:v>
                </c:pt>
                <c:pt idx="1">
                  <c:v>1101.7370000000001</c:v>
                </c:pt>
                <c:pt idx="2">
                  <c:v>959.51900000000001</c:v>
                </c:pt>
                <c:pt idx="3">
                  <c:v>7686.3770000000004</c:v>
                </c:pt>
              </c:numCache>
            </c:numRef>
          </c:val>
        </c:ser>
        <c:ser>
          <c:idx val="3"/>
          <c:order val="3"/>
          <c:tx>
            <c:strRef>
              <c:f>'реализация единых'!$E$3</c:f>
              <c:strCache>
                <c:ptCount val="1"/>
                <c:pt idx="0">
                  <c:v> 2016 г.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7975765142479182E-2"/>
                  <c:y val="-2.54198783448656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299471435074156E-2"/>
                  <c:y val="-3.8686824525350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074674537804879E-2"/>
                  <c:y val="-3.31661794308231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8.009793134650842E-3"/>
                  <c:y val="-5.3903867109794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'реализация единых'!$A$5:$A$8</c:f>
              <c:strCache>
                <c:ptCount val="4"/>
                <c:pt idx="0">
                  <c:v>единые студенческие </c:v>
                </c:pt>
                <c:pt idx="1">
                  <c:v>единые ученические </c:v>
                </c:pt>
                <c:pt idx="2">
                  <c:v>единые</c:v>
                </c:pt>
                <c:pt idx="3">
                  <c:v>единые именные льготные</c:v>
                </c:pt>
              </c:strCache>
            </c:strRef>
          </c:cat>
          <c:val>
            <c:numRef>
              <c:f>'реализация единых'!$E$5:$E$8</c:f>
              <c:numCache>
                <c:formatCode>#,##0</c:formatCode>
                <c:ptCount val="4"/>
                <c:pt idx="0">
                  <c:v>1393.492</c:v>
                </c:pt>
                <c:pt idx="1">
                  <c:v>1146.8209999999999</c:v>
                </c:pt>
                <c:pt idx="2">
                  <c:v>849.83500000000004</c:v>
                </c:pt>
                <c:pt idx="3">
                  <c:v>7728.4939999999997</c:v>
                </c:pt>
              </c:numCache>
            </c:numRef>
          </c:val>
        </c:ser>
        <c:ser>
          <c:idx val="4"/>
          <c:order val="4"/>
          <c:tx>
            <c:strRef>
              <c:f>'реализация единых'!$F$3</c:f>
              <c:strCache>
                <c:ptCount val="1"/>
                <c:pt idx="0">
                  <c:v> 2017 г.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1304164317111778E-2"/>
                  <c:y val="-1.32669461804845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783205155206501E-2"/>
                  <c:y val="-4.5374625814529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000845839759225E-2"/>
                  <c:y val="-3.63141119212366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0968397354457911E-2"/>
                  <c:y val="-5.00299805876767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'реализация единых'!$A$5:$A$8</c:f>
              <c:strCache>
                <c:ptCount val="4"/>
                <c:pt idx="0">
                  <c:v>единые студенческие </c:v>
                </c:pt>
                <c:pt idx="1">
                  <c:v>единые ученические </c:v>
                </c:pt>
                <c:pt idx="2">
                  <c:v>единые</c:v>
                </c:pt>
                <c:pt idx="3">
                  <c:v>единые именные льготные</c:v>
                </c:pt>
              </c:strCache>
            </c:strRef>
          </c:cat>
          <c:val>
            <c:numRef>
              <c:f>'реализация единых'!$F$5:$F$8</c:f>
              <c:numCache>
                <c:formatCode>#,##0</c:formatCode>
                <c:ptCount val="4"/>
                <c:pt idx="0">
                  <c:v>1253.4849999999999</c:v>
                </c:pt>
                <c:pt idx="1">
                  <c:v>1275.1849999999999</c:v>
                </c:pt>
                <c:pt idx="2">
                  <c:v>736.55799999999999</c:v>
                </c:pt>
                <c:pt idx="3">
                  <c:v>7983.9949999999999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46200832"/>
        <c:axId val="147334656"/>
        <c:axId val="0"/>
      </c:bar3DChart>
      <c:catAx>
        <c:axId val="1462008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7334656"/>
        <c:crosses val="autoZero"/>
        <c:auto val="1"/>
        <c:lblAlgn val="ctr"/>
        <c:lblOffset val="100"/>
        <c:noMultiLvlLbl val="0"/>
      </c:catAx>
      <c:valAx>
        <c:axId val="147334656"/>
        <c:scaling>
          <c:orientation val="minMax"/>
        </c:scaling>
        <c:delete val="1"/>
        <c:axPos val="l"/>
        <c:majorGridlines/>
        <c:numFmt formatCode="#,##0" sourceLinked="1"/>
        <c:majorTickMark val="out"/>
        <c:minorTickMark val="none"/>
        <c:tickLblPos val="nextTo"/>
        <c:crossAx val="1462008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4.2345072783694294E-2"/>
          <c:y val="0.90635853445148629"/>
          <c:w val="0.92099971089520993"/>
          <c:h val="6.0801504289575738E-2"/>
        </c:manualLayout>
      </c:layout>
      <c:overlay val="0"/>
      <c:txPr>
        <a:bodyPr/>
        <a:lstStyle/>
        <a:p>
          <a:pPr>
            <a:defRPr sz="105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r>
              <a:rPr lang="ru-RU" dirty="0"/>
              <a:t>Размещенные закупочные </a:t>
            </a:r>
            <a:r>
              <a:rPr lang="ru-RU" dirty="0" smtClean="0"/>
              <a:t>процедуры, млн. руб. </a:t>
            </a:r>
          </a:p>
        </c:rich>
      </c:tx>
      <c:layout>
        <c:manualLayout>
          <c:xMode val="edge"/>
          <c:yMode val="edge"/>
          <c:x val="0.20687313921235642"/>
          <c:y val="2.9750113235281556E-2"/>
        </c:manualLayout>
      </c:layout>
      <c:overlay val="0"/>
    </c:title>
    <c:autoTitleDeleted val="0"/>
    <c:view3D>
      <c:rotX val="30"/>
      <c:rotY val="80"/>
      <c:depthPercent val="10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1420306479541875E-2"/>
          <c:y val="0.23002627684225563"/>
          <c:w val="0.55559767485046396"/>
          <c:h val="0.6947561382068658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Размещенные закупочные процедуры</c:v>
                </c:pt>
              </c:strCache>
            </c:strRef>
          </c:tx>
          <c:explosion val="15"/>
          <c:dPt>
            <c:idx val="3"/>
            <c:bubble3D val="0"/>
          </c:dPt>
          <c:dLbls>
            <c:dLbl>
              <c:idx val="0"/>
              <c:layout>
                <c:manualLayout>
                  <c:x val="-7.290407275008659E-2"/>
                  <c:y val="-0.24081619136335278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>
                        <a:solidFill>
                          <a:schemeClr val="bg1"/>
                        </a:solidFill>
                      </a:rPr>
                      <a:t>2 </a:t>
                    </a:r>
                    <a:r>
                      <a:rPr lang="en-US" sz="1600" b="1" smtClean="0">
                        <a:solidFill>
                          <a:schemeClr val="bg1"/>
                        </a:solidFill>
                      </a:rPr>
                      <a:t>114,9; </a:t>
                    </a:r>
                    <a:r>
                      <a:rPr lang="en-US" sz="1600" b="1">
                        <a:solidFill>
                          <a:schemeClr val="bg1"/>
                        </a:solidFill>
                      </a:rPr>
                      <a:t>52%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2.1616354018554426E-2"/>
                  <c:y val="-0.22435306333484314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 smtClean="0"/>
                      <a:t>165,3; </a:t>
                    </a:r>
                    <a:r>
                      <a:rPr lang="en-US" sz="1600" b="1" dirty="0"/>
                      <a:t>4%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10369576116192505"/>
                  <c:y val="6.1386982642954203E-2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1 </a:t>
                    </a:r>
                    <a:r>
                      <a:rPr lang="en-US" sz="1600" b="1" dirty="0" smtClean="0">
                        <a:solidFill>
                          <a:schemeClr val="bg1"/>
                        </a:solidFill>
                      </a:rPr>
                      <a:t>445,9; </a:t>
                    </a:r>
                    <a:r>
                      <a:rPr lang="en-US" sz="1600" b="1" dirty="0">
                        <a:solidFill>
                          <a:schemeClr val="bg1"/>
                        </a:solidFill>
                      </a:rPr>
                      <a:t>35%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 sz="1600"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smtClean="0"/>
                      <a:t>190,6; </a:t>
                    </a:r>
                    <a:r>
                      <a:rPr lang="en-US" sz="1600" b="1"/>
                      <a:t>5%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1.0812524098629563E-2"/>
                  <c:y val="4.1420611385059782E-3"/>
                </c:manualLayout>
              </c:layout>
              <c:tx>
                <c:rich>
                  <a:bodyPr/>
                  <a:lstStyle/>
                  <a:p>
                    <a:pPr>
                      <a:defRPr sz="1600"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sz="1600" b="1" smtClean="0"/>
                      <a:t>164,3; </a:t>
                    </a:r>
                    <a:r>
                      <a:rPr lang="en-US" sz="1600" b="1"/>
                      <a:t>4%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Открытые конкурсы в электронной форме (79 процедур)</c:v>
                </c:pt>
                <c:pt idx="1">
                  <c:v>Запросы котировок в электронной форме (73 процедуры)</c:v>
                </c:pt>
                <c:pt idx="2">
                  <c:v>Электронный аукцион (294 процедуры)</c:v>
                </c:pt>
                <c:pt idx="3">
                  <c:v>Конкурс (11 процедур)</c:v>
                </c:pt>
                <c:pt idx="4">
                  <c:v>Единственный поставщик (29 процедур)</c:v>
                </c:pt>
              </c:strCache>
            </c:strRef>
          </c:cat>
          <c:val>
            <c:numRef>
              <c:f>Лист1!$B$2:$B$6</c:f>
              <c:numCache>
                <c:formatCode>#,##0.00</c:formatCode>
                <c:ptCount val="5"/>
                <c:pt idx="0">
                  <c:v>2114962017.9700003</c:v>
                </c:pt>
                <c:pt idx="1">
                  <c:v>165250185.84</c:v>
                </c:pt>
                <c:pt idx="2">
                  <c:v>1445952143.1100001</c:v>
                </c:pt>
                <c:pt idx="3">
                  <c:v>190647722.53</c:v>
                </c:pt>
                <c:pt idx="4">
                  <c:v>164300108.81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786559196503843"/>
          <c:y val="0.13771867228427612"/>
          <c:w val="0.3213440803496157"/>
          <c:h val="0.77545336842914891"/>
        </c:manualLayout>
      </c:layout>
      <c:overlay val="0"/>
      <c:txPr>
        <a:bodyPr/>
        <a:lstStyle/>
        <a:p>
          <a:pPr>
            <a:defRPr sz="15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spPr>
    <a:ln w="3175">
      <a:solidFill>
        <a:schemeClr val="accent1"/>
      </a:solidFill>
    </a:ln>
    <a:effectLst>
      <a:outerShdw blurRad="50800" dist="38100" dir="8100000" algn="tr" rotWithShape="0">
        <a:prstClr val="black">
          <a:alpha val="40000"/>
        </a:prstClr>
      </a:outerShdw>
    </a:effectLst>
    <a:scene3d>
      <a:camera prst="orthographicFront"/>
      <a:lightRig rig="threePt" dir="t"/>
    </a:scene3d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20"/>
      <c:rotY val="3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7.235178289799099E-2"/>
          <c:w val="1"/>
          <c:h val="0.83331267919692631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87.7</c:v>
                </c:pt>
                <c:pt idx="1">
                  <c:v>12.3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FFCC66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94</c:v>
                </c:pt>
                <c:pt idx="1">
                  <c:v>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94.3</c:v>
                </c:pt>
                <c:pt idx="1">
                  <c:v>5.7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FFFF"/>
            </a:solidFill>
            <a:ln>
              <a:solidFill>
                <a:schemeClr val="tx1"/>
              </a:solidFill>
            </a:ln>
          </c:spPr>
          <c:invertIfNegative val="0"/>
          <c:cat>
            <c:strRef>
              <c:f>Лист1!$A$2:$A$3</c:f>
              <c:strCache>
                <c:ptCount val="2"/>
                <c:pt idx="0">
                  <c:v>Отечественная продукция</c:v>
                </c:pt>
                <c:pt idx="1">
                  <c:v>Импортная продукция</c:v>
                </c:pt>
              </c:strCache>
            </c:strRef>
          </c:cat>
          <c:val>
            <c:numRef>
              <c:f>Лист1!$E$2:$E$3</c:f>
              <c:numCache>
                <c:formatCode>General</c:formatCode>
                <c:ptCount val="2"/>
                <c:pt idx="0">
                  <c:v>94.2</c:v>
                </c:pt>
                <c:pt idx="1">
                  <c:v>5.8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shape val="box"/>
        <c:axId val="153568384"/>
        <c:axId val="153569920"/>
        <c:axId val="0"/>
      </c:bar3DChart>
      <c:catAx>
        <c:axId val="15356838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153569920"/>
        <c:crosses val="autoZero"/>
        <c:auto val="1"/>
        <c:lblAlgn val="ctr"/>
        <c:lblOffset val="100"/>
        <c:noMultiLvlLbl val="0"/>
      </c:catAx>
      <c:valAx>
        <c:axId val="1535699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one"/>
        <c:crossAx val="15356838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7974180641708812"/>
          <c:y val="0.19113456190449524"/>
          <c:w val="0.12964657514567837"/>
          <c:h val="0.22414608079244622"/>
        </c:manualLayout>
      </c:layout>
      <c:overlay val="0"/>
      <c:txPr>
        <a:bodyPr/>
        <a:lstStyle/>
        <a:p>
          <a:pPr>
            <a:defRPr sz="12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spPr>
    <a:ln w="19050">
      <a:solidFill>
        <a:schemeClr val="tx2"/>
      </a:solidFill>
    </a:ln>
  </c:spPr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60"/>
      <c:rotY val="15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141392933043266E-2"/>
          <c:y val="4.6273892550946598E-2"/>
          <c:w val="0.9025462043257565"/>
          <c:h val="0.939391123652326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15"/>
          <c:dPt>
            <c:idx val="0"/>
            <c:bubble3D val="0"/>
            <c:spPr>
              <a:solidFill>
                <a:srgbClr val="00B050"/>
              </a:solidFill>
            </c:spPr>
          </c:dPt>
          <c:dPt>
            <c:idx val="1"/>
            <c:bubble3D val="0"/>
            <c:explosion val="8"/>
            <c:spPr>
              <a:solidFill>
                <a:srgbClr val="FF0000"/>
              </a:solidFill>
            </c:spPr>
          </c:dPt>
          <c:dLbls>
            <c:dLbl>
              <c:idx val="0"/>
              <c:layout>
                <c:manualLayout>
                  <c:x val="0.24793097351276694"/>
                  <c:y val="0.11912169582251925"/>
                </c:manualLayout>
              </c:layout>
              <c:tx>
                <c:rich>
                  <a:bodyPr/>
                  <a:lstStyle/>
                  <a:p>
                    <a:pPr>
                      <a:defRPr sz="1600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94,2%</a:t>
                    </a:r>
                    <a:endParaRPr lang="en-US" sz="16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1052062978152721"/>
                  <c:y val="-0.10682025541753827"/>
                </c:manualLayout>
              </c:layout>
              <c:tx>
                <c:rich>
                  <a:bodyPr/>
                  <a:lstStyle/>
                  <a:p>
                    <a:pPr>
                      <a:defRPr sz="1600">
                        <a:solidFill>
                          <a:schemeClr val="bg1"/>
                        </a:solidFill>
                      </a:defRPr>
                    </a:pPr>
                    <a:r>
                      <a:rPr lang="en-US" sz="1600" b="1" dirty="0" smtClean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rPr>
                      <a:t>5,8%</a:t>
                    </a:r>
                    <a:endParaRPr lang="en-US" sz="1600" b="1" dirty="0">
                      <a:solidFill>
                        <a:schemeClr val="bg1"/>
                      </a:solidFill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4.4341672989329013E-2"/>
                  <c:y val="-0.13075573735797041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2.4942162180046812E-3"/>
                  <c:y val="6.372745574860098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>
                        <a:latin typeface="Arial" pitchFamily="34" charset="0"/>
                        <a:cs typeface="Arial" pitchFamily="34" charset="0"/>
                      </a:rPr>
                      <a:t>3%</a:t>
                    </a:r>
                    <a:endParaRPr lang="en-US" sz="1600" b="1" dirty="0">
                      <a:latin typeface="Arial" pitchFamily="34" charset="0"/>
                      <a:cs typeface="Arial" pitchFamily="34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Продукция российского производства</c:v>
                </c:pt>
                <c:pt idx="1">
                  <c:v>Продукция импортного производства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1496.9</c:v>
                </c:pt>
                <c:pt idx="1">
                  <c:v>86.9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ln w="19050"/>
      </c:spPr>
    </c:plotArea>
    <c:plotVisOnly val="1"/>
    <c:dispBlanksAs val="zero"/>
    <c:showDLblsOverMax val="0"/>
  </c:chart>
  <c:spPr>
    <a:ln w="19050">
      <a:solidFill>
        <a:schemeClr val="tx2"/>
      </a:solidFill>
    </a:ln>
  </c:spPr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/>
              <a:t>Водители трамвая</a:t>
            </a:r>
          </a:p>
        </c:rich>
      </c:tx>
      <c:layout>
        <c:manualLayout>
          <c:xMode val="edge"/>
          <c:yMode val="edge"/>
          <c:x val="0.29553886161539739"/>
          <c:y val="5.3517409814525435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6566298774422614E-2"/>
          <c:y val="0.17831346281233859"/>
          <c:w val="0.90023405831745373"/>
          <c:h val="0.68915743735579504"/>
        </c:manualLayout>
      </c:layout>
      <c:bar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9A0-4AB9-956B-203DBAE2ECA2}"/>
              </c:ext>
            </c:extLst>
          </c:dPt>
          <c:dPt>
            <c:idx val="2"/>
            <c:invertIfNegative val="0"/>
            <c:bubble3D val="0"/>
            <c:spPr>
              <a:solidFill>
                <a:srgbClr val="FF6699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9A0-4AB9-956B-203DBAE2ECA2}"/>
              </c:ext>
            </c:extLst>
          </c:dPt>
          <c:dPt>
            <c:idx val="3"/>
            <c:invertIfNegative val="0"/>
            <c:bubble3D val="0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9A0-4AB9-956B-203DBAE2ECA2}"/>
              </c:ext>
            </c:extLst>
          </c:dPt>
          <c:dLbls>
            <c:dLbl>
              <c:idx val="0"/>
              <c:layout>
                <c:manualLayout>
                  <c:x val="-8.4509891399859541E-3"/>
                  <c:y val="1.2206727860528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99A0-4AB9-956B-203DBAE2ECA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3.0697520958368248E-3"/>
                  <c:y val="-1.96312779074817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99A0-4AB9-956B-203DBAE2ECA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1.1265865086123542E-3"/>
                  <c:y val="1.44296759298782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99A0-4AB9-956B-203DBAE2ECA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6272107643400701E-3"/>
                  <c:y val="1.86673446738698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99A0-4AB9-956B-203DBAE2ECA2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2.1857903057460826E-2"/>
                  <c:y val="-2.87096691938437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99A0-4AB9-956B-203DBAE2ECA2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1066212814599861E-2"/>
                  <c:y val="-1.43877819166999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99A0-4AB9-956B-203DBAE2ECA2}"/>
                </c:ext>
                <c:ext xmlns:c15="http://schemas.microsoft.com/office/drawing/2012/chart" uri="{CE6537A1-D6FC-4f65-9D91-7224C49458BB}"/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('C:\Users\id_ootiz3\Documents\Танюшке от Светы\Документы к баланс ком и год отч\Отчет 2017 год\[Численность 2013-2017.xls]9 месяцев'!$G$4;'C:\Users\id_ootiz3\Documents\Танюшке от Светы\Документы к баланс ком и год отч\Отчет 2017 год\[Численность 2013-2017.xls]9 месяцев'!$I$4;'C:\Users\id_ootiz3\Documents\Танюшке от Светы\Документы к баланс ком и год отч\Отчет 2017 год\[Численность 2013-2017.xls]9 месяцев'!$K$4;'C:\Users\id_ootiz3\Documents\Танюшке от Светы\Документы к баланс ком и год отч\Отчет 2017 год\[Численность 2013-2017.xls]9 месяцев'!$M$4)</c:f>
              <c:numCache>
                <c:formatCode>General</c:formatCode>
                <c:ptCount val="4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</c:numCache>
            </c:numRef>
          </c:cat>
          <c:val>
            <c:numRef>
              <c:f>('C:\Users\id_ootiz3\Documents\Танюшке от Светы\Документы к баланс ком и год отч\Отчет 2017 год\[Численность 2013-2017.xls]год'!$G$6;'C:\Users\id_ootiz3\Documents\Танюшке от Светы\Документы к баланс ком и год отч\Отчет 2017 год\[Численность 2013-2017.xls]год'!$I$6;'C:\Users\id_ootiz3\Documents\Танюшке от Светы\Документы к баланс ком и год отч\Отчет 2017 год\[Численность 2013-2017.xls]год'!$K$6;'C:\Users\id_ootiz3\Documents\Танюшке от Светы\Документы к баланс ком и год отч\Отчет 2017 год\[Численность 2013-2017.xls]год'!$M$6)</c:f>
              <c:numCache>
                <c:formatCode>General</c:formatCode>
                <c:ptCount val="4"/>
                <c:pt idx="0">
                  <c:v>1803</c:v>
                </c:pt>
                <c:pt idx="1">
                  <c:v>1841</c:v>
                </c:pt>
                <c:pt idx="2">
                  <c:v>1880</c:v>
                </c:pt>
                <c:pt idx="3">
                  <c:v>1913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99A0-4AB9-956B-203DBAE2EC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377536"/>
        <c:axId val="147399808"/>
      </c:barChart>
      <c:catAx>
        <c:axId val="147377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/>
            </a:pPr>
            <a:endParaRPr lang="ru-RU"/>
          </a:p>
        </c:txPr>
        <c:crossAx val="14739980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7399808"/>
        <c:scaling>
          <c:orientation val="minMax"/>
          <c:max val="1920"/>
          <c:min val="1700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47377536"/>
        <c:crosses val="autoZero"/>
        <c:crossBetween val="between"/>
        <c:majorUnit val="50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4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0.18852</cdr:x>
      <cdr:y>0.13071</cdr:y>
    </cdr:from>
    <cdr:to>
      <cdr:x>0.51214</cdr:x>
      <cdr:y>0.18662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834983" y="785793"/>
          <a:ext cx="1433361" cy="3361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1 496,9 млн.руб.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0.70968</cdr:x>
      <cdr:y>0.73675</cdr:y>
    </cdr:from>
    <cdr:to>
      <cdr:x>0.95772</cdr:x>
      <cdr:y>0.78938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143271" y="4429156"/>
          <a:ext cx="1098608" cy="3163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86,9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 млн.руб.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0.01613</cdr:x>
      <cdr:y>0.78429</cdr:y>
    </cdr:from>
    <cdr:to>
      <cdr:x>0.76812</cdr:x>
      <cdr:y>0.87132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71437" y="4714908"/>
          <a:ext cx="3330672" cy="523220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российского производства</a:t>
          </a:r>
        </a:p>
      </cdr:txBody>
    </cdr:sp>
  </cdr:relSizeAnchor>
  <cdr:relSizeAnchor xmlns:cdr="http://schemas.openxmlformats.org/drawingml/2006/chartDrawing">
    <cdr:from>
      <cdr:x>0.01613</cdr:x>
      <cdr:y>0.81993</cdr:y>
    </cdr:from>
    <cdr:to>
      <cdr:x>0.79258</cdr:x>
      <cdr:y>0.97864</cdr:y>
    </cdr:to>
    <cdr:sp macro="" textlink="">
      <cdr:nvSpPr>
        <cdr:cNvPr id="6" name="Прямоугольник 5"/>
        <cdr:cNvSpPr/>
      </cdr:nvSpPr>
      <cdr:spPr>
        <a:xfrm xmlns:a="http://schemas.openxmlformats.org/drawingml/2006/main">
          <a:off x="71437" y="4929222"/>
          <a:ext cx="3439029" cy="954107"/>
        </a:xfrm>
        <a:prstGeom xmlns:a="http://schemas.openxmlformats.org/drawingml/2006/main" prst="rect">
          <a:avLst/>
        </a:prstGeom>
        <a:ln xmlns:a="http://schemas.openxmlformats.org/drawingml/2006/main">
          <a:noFill/>
        </a:ln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endParaRPr lang="ru-RU" sz="1400" b="1" dirty="0" smtClean="0">
            <a:latin typeface="Times New Roman" pitchFamily="18" charset="0"/>
            <a:cs typeface="Times New Roman" pitchFamily="18" charset="0"/>
          </a:endParaRP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Объём поставленной продукции </a:t>
          </a:r>
        </a:p>
        <a:p xmlns:a="http://schemas.openxmlformats.org/drawingml/2006/main">
          <a:pPr marL="342900" indent="-77788"/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импортного производства</a:t>
          </a:r>
        </a:p>
      </cdr:txBody>
    </cdr:sp>
  </cdr:relSizeAnchor>
  <cdr:relSizeAnchor xmlns:cdr="http://schemas.openxmlformats.org/drawingml/2006/chartDrawing">
    <cdr:from>
      <cdr:x>0.03226</cdr:x>
      <cdr:y>0.915</cdr:y>
    </cdr:from>
    <cdr:to>
      <cdr:x>0.05646</cdr:x>
      <cdr:y>0.94614</cdr:y>
    </cdr:to>
    <cdr:sp macro="" textlink="">
      <cdr:nvSpPr>
        <cdr:cNvPr id="8" name="Прямоугольник 7"/>
        <cdr:cNvSpPr/>
      </cdr:nvSpPr>
      <cdr:spPr>
        <a:xfrm xmlns:a="http://schemas.openxmlformats.org/drawingml/2006/main">
          <a:off x="142875" y="5500726"/>
          <a:ext cx="107186" cy="187205"/>
        </a:xfrm>
        <a:prstGeom xmlns:a="http://schemas.openxmlformats.org/drawingml/2006/main" prst="rect">
          <a:avLst/>
        </a:prstGeom>
        <a:solidFill xmlns:a="http://schemas.openxmlformats.org/drawingml/2006/main">
          <a:srgbClr val="FF000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0.03226</cdr:x>
      <cdr:y>0.80805</cdr:y>
    </cdr:from>
    <cdr:to>
      <cdr:x>0.05646</cdr:x>
      <cdr:y>0.83917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142875" y="4857784"/>
          <a:ext cx="107186" cy="187085"/>
        </a:xfrm>
        <a:prstGeom xmlns:a="http://schemas.openxmlformats.org/drawingml/2006/main" prst="rect">
          <a:avLst/>
        </a:prstGeom>
        <a:solidFill xmlns:a="http://schemas.openxmlformats.org/drawingml/2006/main">
          <a:srgbClr val="00B050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0.70057</cdr:y>
    </cdr:from>
    <cdr:to>
      <cdr:x>0.12195</cdr:x>
      <cdr:y>0.77841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3240360"/>
          <a:ext cx="108011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Факт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2016</a:t>
          </a:r>
          <a:r>
            <a:rPr lang="ru-RU" sz="1200" dirty="0" smtClean="0">
              <a:latin typeface="Times New Roman" pitchFamily="18" charset="0"/>
              <a:cs typeface="Times New Roman" pitchFamily="18" charset="0"/>
            </a:rPr>
            <a:t> г.</a:t>
          </a:r>
          <a:endParaRPr lang="ru-RU" sz="1200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0.00813</cdr:x>
      <cdr:y>0.80954</cdr:y>
    </cdr:from>
    <cdr:to>
      <cdr:x>0.13821</cdr:x>
      <cdr:y>0.88738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2007" y="3744405"/>
          <a:ext cx="1152128" cy="3600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Факт 2017 г.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6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6" y="6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39CE66-58B9-4990-9A5E-6533E4C68141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378830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6" y="9378830"/>
            <a:ext cx="2945659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4FF00-9C51-420E-AFA3-E90D441A8E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911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C4FF00-9C51-420E-AFA3-E90D441A8E8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893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04A9A1-8166-4971-9EE2-CC7785BF8871}" type="slidenum">
              <a:rPr lang="ru-RU" smtClean="0"/>
              <a:pPr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5135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D936E-AE9A-42EA-9121-3256823270B8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2443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80" y="4690270"/>
            <a:ext cx="5438139" cy="444341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4885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679776" y="4690269"/>
            <a:ext cx="5438139" cy="444341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97433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49688" y="9378952"/>
            <a:ext cx="2946400" cy="493713"/>
          </a:xfrm>
          <a:prstGeom prst="rect">
            <a:avLst/>
          </a:prstGeom>
        </p:spPr>
        <p:txBody>
          <a:bodyPr/>
          <a:lstStyle/>
          <a:p>
            <a:fld id="{E398CDDE-60E9-4C8C-89FA-4BEF69128773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5752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967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defRPr/>
            </a:lvl1pPr>
            <a:lvl2pPr indent="457200">
              <a:defRPr/>
            </a:lvl2pPr>
            <a:lvl3pPr indent="914400">
              <a:defRPr/>
            </a:lvl3pPr>
            <a:lvl4pPr indent="1371600"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54552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2.xml"/><Relationship Id="rId5" Type="http://schemas.openxmlformats.org/officeDocument/2006/relationships/chart" Target="../charts/chart11.xml"/><Relationship Id="rId4" Type="http://schemas.openxmlformats.org/officeDocument/2006/relationships/chart" Target="../charts/char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chart" Target="../charts/char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962900" y="4869424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"/>
          <p:cNvSpPr txBox="1"/>
          <p:nvPr/>
        </p:nvSpPr>
        <p:spPr>
          <a:xfrm>
            <a:off x="191035" y="1052736"/>
            <a:ext cx="5688630" cy="108080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32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ГУП «Горэлектротранс»</a:t>
            </a:r>
          </a:p>
          <a:p>
            <a:pPr lvl="0" algn="ctr"/>
            <a:endParaRPr lang="ru-RU" sz="32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Shape 25"/>
          <p:cNvSpPr txBox="1"/>
          <p:nvPr/>
        </p:nvSpPr>
        <p:spPr>
          <a:xfrm>
            <a:off x="107504" y="2708920"/>
            <a:ext cx="5855693" cy="14401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«Отчет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об итогах финансово-хозяйственной деятельности  </a:t>
            </a: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СПб </a:t>
            </a:r>
            <a:r>
              <a:rPr lang="ru-RU" sz="20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ГУП «Горэлектротранс» </a:t>
            </a:r>
            <a:endParaRPr lang="ru-RU" sz="2000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lvl="0" algn="ctr"/>
            <a:r>
              <a:rPr lang="ru-RU" sz="2000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за 2017 год»</a:t>
            </a:r>
            <a:endParaRPr lang="ru-RU" sz="2000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250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pic>
        <p:nvPicPr>
          <p:cNvPr id="8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217395" y="44624"/>
            <a:ext cx="5146693" cy="53828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Импортозамещение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00F7CE0C-9ABD-4652-89E2-3B7DA16118CC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10</a:t>
            </a:fld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graphicFrame>
        <p:nvGraphicFramePr>
          <p:cNvPr id="26" name="Диаграмма 25"/>
          <p:cNvGraphicFramePr/>
          <p:nvPr/>
        </p:nvGraphicFramePr>
        <p:xfrm>
          <a:off x="4643438" y="2428868"/>
          <a:ext cx="4385515" cy="43686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4" name="TextBox 43"/>
          <p:cNvSpPr txBox="1"/>
          <p:nvPr/>
        </p:nvSpPr>
        <p:spPr>
          <a:xfrm>
            <a:off x="4714876" y="2386319"/>
            <a:ext cx="42267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Доля отечественной и импортной продукции</a:t>
            </a:r>
          </a:p>
          <a:p>
            <a:pPr algn="ctr"/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за 12 месяцев 2014, 2015, 2016, 2017гг.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429520" y="5675477"/>
            <a:ext cx="49244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latin typeface="Arial" pitchFamily="34" charset="0"/>
                <a:cs typeface="Arial" pitchFamily="34" charset="0"/>
              </a:rPr>
              <a:t>6,0%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00694" y="2875769"/>
            <a:ext cx="5677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latin typeface="Arial" pitchFamily="34" charset="0"/>
                <a:cs typeface="Arial" pitchFamily="34" charset="0"/>
              </a:rPr>
              <a:t>94,0%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15338" y="5675477"/>
            <a:ext cx="49244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latin typeface="Arial" pitchFamily="34" charset="0"/>
                <a:cs typeface="Arial" pitchFamily="34" charset="0"/>
              </a:rPr>
              <a:t>5,8%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76223" y="2875769"/>
            <a:ext cx="5677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latin typeface="Arial" pitchFamily="34" charset="0"/>
                <a:cs typeface="Arial" pitchFamily="34" charset="0"/>
              </a:rPr>
              <a:t>94,2%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9" name="Диаграмма 18"/>
          <p:cNvGraphicFramePr/>
          <p:nvPr>
            <p:extLst>
              <p:ext uri="{D42A27DB-BD31-4B8C-83A1-F6EECF244321}">
                <p14:modId xmlns:p14="http://schemas.microsoft.com/office/powerpoint/2010/main" val="3329327960"/>
              </p:ext>
            </p:extLst>
          </p:nvPr>
        </p:nvGraphicFramePr>
        <p:xfrm>
          <a:off x="71407" y="785794"/>
          <a:ext cx="4429155" cy="6011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20" name="Прямая соединительная линия 19"/>
          <p:cNvCxnSpPr/>
          <p:nvPr/>
        </p:nvCxnSpPr>
        <p:spPr>
          <a:xfrm rot="16200000" flipH="1">
            <a:off x="1431578" y="2068828"/>
            <a:ext cx="657762" cy="37771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3536149" y="4964918"/>
            <a:ext cx="285752" cy="214314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572000" y="1000108"/>
            <a:ext cx="44650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Фактическое импортозамещение – </a:t>
            </a:r>
          </a:p>
          <a:p>
            <a:pPr indent="177800"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4,8 млн.руб.</a:t>
            </a:r>
          </a:p>
          <a:p>
            <a:pPr algn="ctr"/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3719" y="805424"/>
            <a:ext cx="39245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Импортозамещение за 12 месяцев 2017 года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38458" y="2875769"/>
            <a:ext cx="5677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latin typeface="Arial" pitchFamily="34" charset="0"/>
                <a:cs typeface="Arial" pitchFamily="34" charset="0"/>
              </a:rPr>
              <a:t>94,3%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883665" y="3082443"/>
            <a:ext cx="5677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latin typeface="Arial" pitchFamily="34" charset="0"/>
                <a:cs typeface="Arial" pitchFamily="34" charset="0"/>
              </a:rPr>
              <a:t>87,7%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858148" y="5675477"/>
            <a:ext cx="49244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latin typeface="Arial" pitchFamily="34" charset="0"/>
                <a:cs typeface="Arial" pitchFamily="34" charset="0"/>
              </a:rPr>
              <a:t>5,7%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958360" y="5447537"/>
            <a:ext cx="56778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latin typeface="Arial" pitchFamily="34" charset="0"/>
                <a:cs typeface="Arial" pitchFamily="34" charset="0"/>
              </a:rPr>
              <a:t>12,3%</a:t>
            </a:r>
            <a:endParaRPr lang="ru-RU" sz="105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5230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D01ED874-FBA4-4D37-80EA-88221857AB6C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11</a:t>
            </a:fld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Среднесписочная численность за 2014-2017 гг., чел.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767328"/>
              </p:ext>
            </p:extLst>
          </p:nvPr>
        </p:nvGraphicFramePr>
        <p:xfrm>
          <a:off x="0" y="760800"/>
          <a:ext cx="4716016" cy="2694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2501488"/>
              </p:ext>
            </p:extLst>
          </p:nvPr>
        </p:nvGraphicFramePr>
        <p:xfrm>
          <a:off x="4716016" y="760800"/>
          <a:ext cx="4320480" cy="2880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6597408"/>
              </p:ext>
            </p:extLst>
          </p:nvPr>
        </p:nvGraphicFramePr>
        <p:xfrm>
          <a:off x="0" y="3573016"/>
          <a:ext cx="5074667" cy="29877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2897317"/>
              </p:ext>
            </p:extLst>
          </p:nvPr>
        </p:nvGraphicFramePr>
        <p:xfrm>
          <a:off x="4752020" y="3717032"/>
          <a:ext cx="4248472" cy="2837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608174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D01ED874-FBA4-4D37-80EA-88221857AB6C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12</a:t>
            </a:fld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Отработанные часы сверхурочно за 2014-2017 гг., час.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61576408"/>
              </p:ext>
            </p:extLst>
          </p:nvPr>
        </p:nvGraphicFramePr>
        <p:xfrm>
          <a:off x="4457593" y="836712"/>
          <a:ext cx="4664047" cy="2812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3230359"/>
              </p:ext>
            </p:extLst>
          </p:nvPr>
        </p:nvGraphicFramePr>
        <p:xfrm>
          <a:off x="27037" y="780644"/>
          <a:ext cx="4355976" cy="2937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969803"/>
              </p:ext>
            </p:extLst>
          </p:nvPr>
        </p:nvGraphicFramePr>
        <p:xfrm>
          <a:off x="4860033" y="3662214"/>
          <a:ext cx="4283967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7" name="Диаграмм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9844184"/>
              </p:ext>
            </p:extLst>
          </p:nvPr>
        </p:nvGraphicFramePr>
        <p:xfrm>
          <a:off x="0" y="3501008"/>
          <a:ext cx="4788023" cy="3374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5136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-990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1E65F819-CBB4-4710-AFBA-035894166938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13</a:t>
            </a:fld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Обновление подвижного </a:t>
            </a:r>
            <a:r>
              <a:rPr lang="ru-RU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состава </a:t>
            </a: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2016-2017 гг. 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54040" y="4992933"/>
            <a:ext cx="8426020" cy="1616431"/>
            <a:chOff x="106979" y="4769011"/>
            <a:chExt cx="8426020" cy="1616431"/>
          </a:xfrm>
        </p:grpSpPr>
        <p:grpSp>
          <p:nvGrpSpPr>
            <p:cNvPr id="26" name="Группа 25"/>
            <p:cNvGrpSpPr/>
            <p:nvPr/>
          </p:nvGrpSpPr>
          <p:grpSpPr>
            <a:xfrm>
              <a:off x="106979" y="4769011"/>
              <a:ext cx="6528069" cy="1616431"/>
              <a:chOff x="632206" y="4778403"/>
              <a:chExt cx="6528069" cy="1616431"/>
            </a:xfrm>
          </p:grpSpPr>
          <p:grpSp>
            <p:nvGrpSpPr>
              <p:cNvPr id="23" name="Группа 22"/>
              <p:cNvGrpSpPr/>
              <p:nvPr/>
            </p:nvGrpSpPr>
            <p:grpSpPr>
              <a:xfrm>
                <a:off x="2253657" y="4778403"/>
                <a:ext cx="4906618" cy="1601622"/>
                <a:chOff x="1465582" y="4201079"/>
                <a:chExt cx="4906618" cy="1601622"/>
              </a:xfrm>
            </p:grpSpPr>
            <p:sp>
              <p:nvSpPr>
                <p:cNvPr id="4" name="Прямоугольник 3"/>
                <p:cNvSpPr/>
                <p:nvPr/>
              </p:nvSpPr>
              <p:spPr>
                <a:xfrm>
                  <a:off x="1465582" y="4218827"/>
                  <a:ext cx="1304106" cy="469128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600" b="1" dirty="0" smtClean="0">
                      <a:latin typeface="Times New Roman" pitchFamily="18" charset="0"/>
                      <a:cs typeface="Times New Roman" pitchFamily="18" charset="0"/>
                    </a:rPr>
                    <a:t>Всего</a:t>
                  </a:r>
                  <a:endParaRPr lang="ru-RU" sz="16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Прямоугольник 14"/>
                <p:cNvSpPr/>
                <p:nvPr/>
              </p:nvSpPr>
              <p:spPr>
                <a:xfrm>
                  <a:off x="5060032" y="4218827"/>
                  <a:ext cx="1296144" cy="475311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000" b="1" dirty="0">
                      <a:latin typeface="Times New Roman" pitchFamily="18" charset="0"/>
                      <a:cs typeface="Times New Roman" pitchFamily="18" charset="0"/>
                    </a:rPr>
                    <a:t>Собственные</a:t>
                  </a:r>
                  <a:r>
                    <a:rPr lang="ru-RU" sz="1000" b="1" dirty="0" smtClean="0">
                      <a:latin typeface="Times New Roman" pitchFamily="18" charset="0"/>
                      <a:cs typeface="Times New Roman" pitchFamily="18" charset="0"/>
                    </a:rPr>
                    <a:t> средства предприятия</a:t>
                  </a:r>
                  <a:endParaRPr lang="ru-RU" sz="10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3301040" y="4201079"/>
                  <a:ext cx="1296144" cy="469128"/>
                </a:xfrm>
                <a:prstGeom prst="rect">
                  <a:avLst/>
                </a:prstGeom>
              </p:spPr>
              <p:style>
                <a:lnRef idx="2">
                  <a:schemeClr val="accent6"/>
                </a:lnRef>
                <a:fillRef idx="1">
                  <a:schemeClr val="lt1"/>
                </a:fillRef>
                <a:effectRef idx="0">
                  <a:schemeClr val="accent6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ru-RU" sz="1200" b="1" dirty="0" smtClean="0">
                      <a:latin typeface="Times New Roman" pitchFamily="18" charset="0"/>
                      <a:cs typeface="Times New Roman" pitchFamily="18" charset="0"/>
                    </a:rPr>
                    <a:t>Бюджет Санкт-Петербурга</a:t>
                  </a:r>
                  <a:endParaRPr lang="ru-RU" sz="1200" b="1" dirty="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22" name="Группа 21"/>
                <p:cNvGrpSpPr/>
                <p:nvPr/>
              </p:nvGrpSpPr>
              <p:grpSpPr>
                <a:xfrm>
                  <a:off x="1469563" y="4844035"/>
                  <a:ext cx="4902637" cy="958666"/>
                  <a:chOff x="1469563" y="4844035"/>
                  <a:chExt cx="4902637" cy="958666"/>
                </a:xfrm>
              </p:grpSpPr>
              <p:sp>
                <p:nvSpPr>
                  <p:cNvPr id="11" name="Прямоугольник 10"/>
                  <p:cNvSpPr/>
                  <p:nvPr/>
                </p:nvSpPr>
                <p:spPr>
                  <a:xfrm>
                    <a:off x="1469563" y="4861256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b="1" dirty="0" smtClean="0">
                        <a:latin typeface="Times New Roman" pitchFamily="18" charset="0"/>
                        <a:cs typeface="Times New Roman" pitchFamily="18" charset="0"/>
                      </a:rPr>
                      <a:t>1 209,9</a:t>
                    </a:r>
                  </a:p>
                </p:txBody>
              </p:sp>
              <p:sp>
                <p:nvSpPr>
                  <p:cNvPr id="12" name="Прямоугольник 11"/>
                  <p:cNvSpPr/>
                  <p:nvPr/>
                </p:nvSpPr>
                <p:spPr>
                  <a:xfrm>
                    <a:off x="3301040" y="4844035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b="1" dirty="0" smtClean="0">
                        <a:latin typeface="Times New Roman" pitchFamily="18" charset="0"/>
                        <a:cs typeface="Times New Roman" pitchFamily="18" charset="0"/>
                      </a:rPr>
                      <a:t>519,9</a:t>
                    </a:r>
                    <a:endParaRPr lang="ru-RU" sz="16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4" name="Прямоугольник 13"/>
                  <p:cNvSpPr/>
                  <p:nvPr/>
                </p:nvSpPr>
                <p:spPr>
                  <a:xfrm>
                    <a:off x="5076056" y="484580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b="1" dirty="0" smtClean="0">
                        <a:latin typeface="Times New Roman" pitchFamily="18" charset="0"/>
                        <a:cs typeface="Times New Roman" pitchFamily="18" charset="0"/>
                      </a:rPr>
                      <a:t>690,0</a:t>
                    </a:r>
                    <a:endParaRPr lang="ru-RU" sz="16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8" name="Прямоугольник 17"/>
                  <p:cNvSpPr/>
                  <p:nvPr/>
                </p:nvSpPr>
                <p:spPr>
                  <a:xfrm>
                    <a:off x="1469563" y="5355622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b="1" dirty="0" smtClean="0">
                        <a:latin typeface="Times New Roman" pitchFamily="18" charset="0"/>
                        <a:cs typeface="Times New Roman" pitchFamily="18" charset="0"/>
                      </a:rPr>
                      <a:t>3 445,4</a:t>
                    </a:r>
                  </a:p>
                </p:txBody>
              </p:sp>
              <p:sp>
                <p:nvSpPr>
                  <p:cNvPr id="19" name="Прямоугольник 18"/>
                  <p:cNvSpPr/>
                  <p:nvPr/>
                </p:nvSpPr>
                <p:spPr>
                  <a:xfrm>
                    <a:off x="3301040" y="5342980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b="1" dirty="0" smtClean="0">
                        <a:latin typeface="Times New Roman" pitchFamily="18" charset="0"/>
                        <a:cs typeface="Times New Roman" pitchFamily="18" charset="0"/>
                      </a:rPr>
                      <a:t>2 948,9</a:t>
                    </a:r>
                    <a:endParaRPr lang="ru-RU" sz="16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1" name="Прямоугольник 20"/>
                  <p:cNvSpPr/>
                  <p:nvPr/>
                </p:nvSpPr>
                <p:spPr>
                  <a:xfrm>
                    <a:off x="5076056" y="5370653"/>
                    <a:ext cx="1296144" cy="432048"/>
                  </a:xfrm>
                  <a:prstGeom prst="rect">
                    <a:avLst/>
                  </a:prstGeom>
                </p:spPr>
                <p:style>
                  <a:lnRef idx="2">
                    <a:schemeClr val="accent3"/>
                  </a:lnRef>
                  <a:fillRef idx="1">
                    <a:schemeClr val="lt1"/>
                  </a:fillRef>
                  <a:effectRef idx="0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ru-RU" sz="1600" b="1" dirty="0" smtClean="0">
                        <a:latin typeface="Times New Roman" pitchFamily="18" charset="0"/>
                        <a:cs typeface="Times New Roman" pitchFamily="18" charset="0"/>
                      </a:rPr>
                      <a:t>496,5</a:t>
                    </a:r>
                    <a:endParaRPr lang="ru-RU" sz="1600" b="1" dirty="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24" name="TextBox 23"/>
              <p:cNvSpPr txBox="1"/>
              <p:nvPr/>
            </p:nvSpPr>
            <p:spPr>
              <a:xfrm>
                <a:off x="632206" y="5391742"/>
                <a:ext cx="15796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2016 г.,</a:t>
                </a:r>
                <a:b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32206" y="5933169"/>
                <a:ext cx="155162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2017 г.,</a:t>
                </a:r>
                <a:b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sz="1200" b="1" dirty="0" smtClean="0">
                    <a:latin typeface="Times New Roman" pitchFamily="18" charset="0"/>
                    <a:cs typeface="Times New Roman" pitchFamily="18" charset="0"/>
                  </a:rPr>
                  <a:t>млн. руб.</a:t>
                </a:r>
              </a:p>
            </p:txBody>
          </p:sp>
        </p:grpSp>
        <p:sp>
          <p:nvSpPr>
            <p:cNvPr id="27" name="Прямоугольник 26"/>
            <p:cNvSpPr/>
            <p:nvPr/>
          </p:nvSpPr>
          <p:spPr>
            <a:xfrm>
              <a:off x="7083695" y="4786759"/>
              <a:ext cx="1449304" cy="489683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000" b="1" dirty="0" smtClean="0">
                  <a:latin typeface="Times New Roman" pitchFamily="18" charset="0"/>
                  <a:cs typeface="Times New Roman" pitchFamily="18" charset="0"/>
                </a:rPr>
                <a:t>Доля собственных средств предприятия в общем объеме, %</a:t>
              </a:r>
              <a:endParaRPr lang="ru-RU" sz="1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7083273" y="5413734"/>
              <a:ext cx="1449304" cy="442173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57,0%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083695" y="5940752"/>
              <a:ext cx="1449304" cy="444690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14,4%</a:t>
              </a:r>
              <a:endParaRPr lang="ru-RU" sz="1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30" name="Диаграмма 2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6257637"/>
              </p:ext>
            </p:extLst>
          </p:nvPr>
        </p:nvGraphicFramePr>
        <p:xfrm>
          <a:off x="179513" y="836712"/>
          <a:ext cx="8856984" cy="4732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388598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6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Субсидия на увеличение уставного фонда,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Бюджетные инвестиции на Техническое </a:t>
            </a: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перевооружение</a:t>
            </a:r>
            <a:b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i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тяговых </a:t>
            </a:r>
            <a:r>
              <a:rPr lang="ru-RU" sz="1600" b="1" i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подстанций  </a:t>
            </a:r>
            <a:r>
              <a:rPr lang="ru-RU" sz="1600" b="1" i="1" dirty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СПб ГУП «Горэлектротранс»</a:t>
            </a:r>
            <a:endParaRPr lang="ru-RU" sz="1600" b="1" i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buNone/>
            </a:pPr>
            <a:endParaRPr lang="ru" dirty="0">
              <a:solidFill>
                <a:srgbClr val="FFFFF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788024" y="34001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64E9E4CB-613F-4622-9DC2-1C2E5E2C4E49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14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3175074"/>
              </p:ext>
            </p:extLst>
          </p:nvPr>
        </p:nvGraphicFramePr>
        <p:xfrm>
          <a:off x="114929" y="908720"/>
          <a:ext cx="8924042" cy="5437980"/>
        </p:xfrm>
        <a:graphic>
          <a:graphicData uri="http://schemas.openxmlformats.org/drawingml/2006/table">
            <a:tbl>
              <a:tblPr firstRow="1" firstCol="1" bandRow="1">
                <a:tableStyleId>{22838BEF-8BB2-4498-84A7-C5851F593DF1}</a:tableStyleId>
              </a:tblPr>
              <a:tblGrid>
                <a:gridCol w="3416852"/>
                <a:gridCol w="2132893"/>
                <a:gridCol w="2132893"/>
                <a:gridCol w="1241404"/>
              </a:tblGrid>
              <a:tr h="44951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объекта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Объем </a:t>
                      </a: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средств, тыс. руб.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10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на 201</a:t>
                      </a:r>
                      <a:r>
                        <a:rPr lang="en-US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г.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2017 г.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1905"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n w="18415" cmpd="sng">
                            <a:noFill/>
                            <a:prstDash val="solid"/>
                          </a:ln>
                          <a:latin typeface="Times New Roman" pitchFamily="18" charset="0"/>
                          <a:cs typeface="Times New Roman" pitchFamily="18" charset="0"/>
                        </a:rPr>
                        <a:t>Субсидия на увеличение уставного фонда</a:t>
                      </a:r>
                      <a:r>
                        <a:rPr lang="ru-RU" sz="1200" baseline="0" dirty="0" smtClean="0">
                          <a:ln w="18415" cmpd="sng">
                            <a:noFill/>
                            <a:prstDash val="solid"/>
                          </a:ln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dirty="0" smtClean="0">
                          <a:ln w="18415" cmpd="sng">
                            <a:noFill/>
                            <a:prstDash val="solid"/>
                          </a:ln>
                          <a:latin typeface="Times New Roman" pitchFamily="18" charset="0"/>
                          <a:cs typeface="Times New Roman" pitchFamily="18" charset="0"/>
                        </a:rPr>
                        <a:t>СПб ГУП «Горэлектротранс»</a:t>
                      </a:r>
                      <a:endParaRPr lang="ru-RU" sz="1200" b="1" i="1" dirty="0">
                        <a:ln w="18415" cmpd="sng">
                          <a:noFill/>
                          <a:prstDash val="solid"/>
                        </a:ln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31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контактной сети трамвая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54 734,5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51 </a:t>
                      </a: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204,7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93,6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1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кабельной сети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36 322,3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36 322,2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1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Реконструкция троллейбусных линий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21 063,0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20 883,9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1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движимого имущества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208 850,5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208 850,0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319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движимого имущества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22 172,3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22 172,3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905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за счёт средств субсидии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343 142,6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339 433,1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98,9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04970"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Бюджетные</a:t>
                      </a:r>
                      <a:r>
                        <a:rPr lang="ru-RU" sz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kern="120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инвестиции на Техническое перевооружение тяговых подстанций  </a:t>
                      </a:r>
                      <a:r>
                        <a:rPr lang="ru-RU" sz="1200" dirty="0" smtClean="0">
                          <a:ln w="18415" cmpd="sng">
                            <a:noFill/>
                            <a:prstDash val="solid"/>
                          </a:ln>
                          <a:latin typeface="Times New Roman" pitchFamily="18" charset="0"/>
                          <a:cs typeface="Times New Roman" pitchFamily="18" charset="0"/>
                        </a:rPr>
                        <a:t>СПб ГУП «Горэлектротранс»</a:t>
                      </a:r>
                      <a:endParaRPr lang="ru-RU" sz="1200" b="1" i="1" kern="1200" baseline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49051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Техническое перевооружение тяговых подстанций №№ 85,87,79</a:t>
                      </a:r>
                      <a:endParaRPr lang="ru-RU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69 535,2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66 643,1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95,8</a:t>
                      </a:r>
                      <a:endParaRPr lang="ru-RU" sz="1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1322591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/>
          <p:nvPr/>
        </p:nvSpPr>
        <p:spPr>
          <a:xfrm>
            <a:off x="0" y="0"/>
            <a:ext cx="9153900" cy="785794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32" name="Shape 32"/>
          <p:cNvSpPr txBox="1"/>
          <p:nvPr/>
        </p:nvSpPr>
        <p:spPr>
          <a:xfrm>
            <a:off x="1" y="-99392"/>
            <a:ext cx="6789616" cy="88518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Исполнение адресной инвестиционной </a:t>
            </a:r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программы, </a:t>
            </a: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финансируемой за </a:t>
            </a:r>
            <a:r>
              <a:rPr lang="ru-RU" sz="1700" b="1" i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счёт собственных источников </a:t>
            </a:r>
            <a:endParaRPr lang="ru-RU" sz="1700" b="1" i="1" dirty="0" smtClean="0">
              <a:ln w="18415" cmpd="sng">
                <a:noFill/>
                <a:prstDash val="solid"/>
              </a:ln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i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за 2017 год</a:t>
            </a:r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653940" y="353611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F82A8BE7-E5CE-4E2B-A0D2-E5A6A4EB04CE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15</a:t>
            </a:fld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1295320"/>
              </p:ext>
            </p:extLst>
          </p:nvPr>
        </p:nvGraphicFramePr>
        <p:xfrm>
          <a:off x="107504" y="908720"/>
          <a:ext cx="8784977" cy="5688632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427098"/>
                <a:gridCol w="4109406"/>
                <a:gridCol w="1584177"/>
                <a:gridCol w="1655666"/>
                <a:gridCol w="1008630"/>
              </a:tblGrid>
              <a:tr h="30416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 п/п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Раздел АИП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Адресная инвестиционная программа </a:t>
                      </a:r>
                      <a:r>
                        <a:rPr lang="ru-RU" sz="11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</a:t>
                      </a:r>
                      <a:r>
                        <a:rPr lang="ru-RU" sz="11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год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8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План,</a:t>
                      </a:r>
                      <a:b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руб.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плана,</a:t>
                      </a:r>
                      <a:b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02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объектов инфраструктуры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322 126,0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282</a:t>
                      </a:r>
                      <a:r>
                        <a:rPr lang="ru-RU" sz="1200" b="1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561,9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76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подвижного состава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484 619,9</a:t>
                      </a:r>
                      <a:endParaRPr lang="ru-RU" sz="12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471 542,6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388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пассажирских трамвайных вагонов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460 941,4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447 403,1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02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Модернизация узлов и агрегатов подвижного состава                                                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18 106,9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24 139,5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133,3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02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основных средств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264 776,9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156 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688,3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00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Приобретение трамвайных вагонов </a:t>
                      </a:r>
                      <a:endParaRPr lang="ru-RU" sz="12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49 126,7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49 126,7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445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Закупка производственного оборудования, авто, спецтехники и прочих видов основных средств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215 650,2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107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020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Итого по разделам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1,2,3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1 071 522,8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910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792,8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85,0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00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Работы и закупки со сроком </a:t>
                      </a:r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окончания </a:t>
                      </a:r>
                      <a:r>
                        <a:rPr lang="ru-RU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2018 г.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389 281,1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375</a:t>
                      </a:r>
                      <a:r>
                        <a:rPr lang="ru-RU" sz="12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261,4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96,4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00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Переходящий остаток на 2018 г.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2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174</a:t>
                      </a:r>
                      <a:r>
                        <a:rPr lang="ru-RU" sz="12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749,7</a:t>
                      </a:r>
                      <a:endParaRPr lang="ru-RU" sz="12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14308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1 460 803,9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1 460 803,9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6828016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532440" y="6277545"/>
            <a:ext cx="5040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</a:rPr>
              <a:t> </a:t>
            </a:r>
            <a:endParaRPr lang="ru-RU" sz="20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9956" y="980728"/>
            <a:ext cx="55623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                  </a:t>
            </a:r>
            <a:endParaRPr lang="ru-RU" dirty="0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2781721" y="1478278"/>
            <a:ext cx="6490" cy="4326986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506442" y="3184738"/>
            <a:ext cx="2275279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3656646" y="1527800"/>
            <a:ext cx="0" cy="4326391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54454" y="3587156"/>
            <a:ext cx="3112417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748185" y="5497487"/>
            <a:ext cx="24879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</a:t>
            </a:r>
            <a:endParaRPr lang="ru-RU" dirty="0">
              <a:solidFill>
                <a:srgbClr val="FFFF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4609476" y="1214874"/>
            <a:ext cx="0" cy="4744564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37726" y="3587156"/>
            <a:ext cx="7143499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4510872" y="1214874"/>
            <a:ext cx="15291" cy="4701751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016294" y="3565622"/>
            <a:ext cx="7081241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016294" y="4003109"/>
            <a:ext cx="7164931" cy="0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609476" y="1629208"/>
            <a:ext cx="11013" cy="2373901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297581" y="4003109"/>
            <a:ext cx="0" cy="166801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3297581" y="4003109"/>
            <a:ext cx="0" cy="1668011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5683891" y="4012263"/>
            <a:ext cx="0" cy="1658857"/>
          </a:xfrm>
          <a:prstGeom prst="line">
            <a:avLst/>
          </a:prstGeom>
          <a:ln w="158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Shape 31"/>
          <p:cNvSpPr/>
          <p:nvPr/>
        </p:nvSpPr>
        <p:spPr>
          <a:xfrm>
            <a:off x="3934" y="0"/>
            <a:ext cx="9153900" cy="781857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/>
          </a:p>
        </p:txBody>
      </p:sp>
      <p:pic>
        <p:nvPicPr>
          <p:cNvPr id="33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934" y="176474"/>
            <a:ext cx="70163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работы за 2017 год</a:t>
            </a:r>
            <a:endParaRPr lang="ru-RU" sz="2000" b="1" i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629377" y="312661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6BECE1E0-F387-4BE4-A26B-620A3B8AF609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16</a:t>
            </a:fld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0267" y="907070"/>
            <a:ext cx="8866230" cy="38143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Приобретено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ед. троллейбусов, в том числе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ед. с автономным ходом.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60414" y="1527800"/>
            <a:ext cx="8856984" cy="5813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Поставлено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ед. инновационных трамваев «Витязь», «Витязь М» и «Богатырь». Всего за 2017 год приобретено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29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ед. трамвайных вагонов.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71298" y="2348880"/>
            <a:ext cx="8862490" cy="58593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Выполнена организация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курсирования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трамвайного маршрута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48а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перевозки болельщиков на Кубке Конфедераций 2017.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60414" y="3136928"/>
            <a:ext cx="8885935" cy="87483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Состоялся запуск маршрутов троллейбусов с автономным ходом в Приморском и Красносельском районах города. Маршруты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№№23,41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С февраля текущего года запущен еще один троллейбусный маршрут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№2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95649" y="4221088"/>
            <a:ext cx="8909300" cy="103829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Проведено техническое перевооружение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подстанций Энергохозяйства, проведена замена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масляного трансформатора на сухие, проведена реконструкция подвесной системы на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 км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контактной сети,  заменено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70 км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контактного провода.  Реконструировано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18 км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кабельной сети.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208551" y="5474147"/>
            <a:ext cx="8856984" cy="30777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Выполнен капитальный ремонт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 км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путей, из которых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 км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собственными силами.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208701" y="6040719"/>
            <a:ext cx="8856984" cy="57302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Выполнен капитальный ремонт бытовых и производственных помещений в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подразделениях.</a:t>
            </a:r>
          </a:p>
        </p:txBody>
      </p:sp>
    </p:spTree>
    <p:extLst>
      <p:ext uri="{BB962C8B-B14F-4D97-AF65-F5344CB8AC3E}">
        <p14:creationId xmlns:p14="http://schemas.microsoft.com/office/powerpoint/2010/main" val="174053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hape 2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5186864" y="0"/>
            <a:ext cx="3601408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24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79512" y="332656"/>
            <a:ext cx="2723025" cy="543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/>
          <p:cNvSpPr txBox="1"/>
          <p:nvPr/>
        </p:nvSpPr>
        <p:spPr>
          <a:xfrm>
            <a:off x="323528" y="2615684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60995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D5361066-ABF4-4E3A-BB56-00D0D40D9608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2</a:t>
            </a:fld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-67431" y="160958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Показатели эксплуатационной деятельности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57944" y="995112"/>
            <a:ext cx="3618211" cy="3693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Количество маршрутов 85 </a:t>
            </a:r>
            <a:endParaRPr lang="ru-RU" b="1" dirty="0" smtClean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3649" y="995112"/>
            <a:ext cx="2157695" cy="369332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39 трамвайных 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729500" y="995112"/>
            <a:ext cx="2157694" cy="369332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46 троллейбусных </a:t>
            </a:r>
            <a:endParaRPr lang="ru-RU" b="1" dirty="0"/>
          </a:p>
        </p:txBody>
      </p:sp>
      <p:cxnSp>
        <p:nvCxnSpPr>
          <p:cNvPr id="4" name="Прямая со стрелкой 3"/>
          <p:cNvCxnSpPr>
            <a:stCxn id="8" idx="3"/>
            <a:endCxn id="15" idx="1"/>
          </p:cNvCxnSpPr>
          <p:nvPr/>
        </p:nvCxnSpPr>
        <p:spPr>
          <a:xfrm>
            <a:off x="6376155" y="1179778"/>
            <a:ext cx="353345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8" idx="1"/>
            <a:endCxn id="14" idx="3"/>
          </p:cNvCxnSpPr>
          <p:nvPr/>
        </p:nvCxnSpPr>
        <p:spPr>
          <a:xfrm flipH="1">
            <a:off x="2451344" y="1179778"/>
            <a:ext cx="306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506443"/>
              </p:ext>
            </p:extLst>
          </p:nvPr>
        </p:nvGraphicFramePr>
        <p:xfrm>
          <a:off x="179512" y="1484784"/>
          <a:ext cx="8784974" cy="2116011"/>
        </p:xfrm>
        <a:graphic>
          <a:graphicData uri="http://schemas.openxmlformats.org/drawingml/2006/table">
            <a:tbl>
              <a:tblPr firstRow="1">
                <a:tableStyleId>{93296810-A885-4BE3-A3E7-6D5BEEA58F35}</a:tableStyleId>
              </a:tblPr>
              <a:tblGrid>
                <a:gridCol w="2952328"/>
                <a:gridCol w="1080120"/>
                <a:gridCol w="1080120"/>
                <a:gridCol w="1224136"/>
                <a:gridCol w="1152128"/>
                <a:gridCol w="1296142"/>
              </a:tblGrid>
              <a:tr h="40606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2016 г.</a:t>
                      </a:r>
                      <a:endParaRPr lang="ru-RU" sz="1400" b="1" u="none" strike="noStrike" kern="1200" dirty="0">
                        <a:solidFill>
                          <a:schemeClr val="lt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</a:tr>
              <a:tr h="4060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 , 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2017г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./ 2016г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</a:tr>
              <a:tr h="544326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Объём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транспортной работы, тыс. км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63 049,0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62 990,0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576,8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100,8</a:t>
                      </a:r>
                    </a:p>
                  </a:txBody>
                  <a:tcPr marL="9525" marR="9525" marT="9525" marB="0" anchor="ctr"/>
                </a:tc>
              </a:tr>
              <a:tr h="28803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Трамвай, тыс. км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34 367,9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33 503,4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038,5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41418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Троллейбус,</a:t>
                      </a:r>
                      <a:r>
                        <a:rPr lang="ru-RU" sz="14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тыс. км                                                                                                                                                                                                  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016" marR="8016" marT="8016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28 681,1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29 486,6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538,3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103,0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3687128"/>
              </p:ext>
            </p:extLst>
          </p:nvPr>
        </p:nvGraphicFramePr>
        <p:xfrm>
          <a:off x="96283" y="3789040"/>
          <a:ext cx="8941531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0145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D9AA2F1-44D6-4A2B-8122-F6E97B321D29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3</a:t>
            </a:fld>
            <a:endParaRPr lang="ru-RU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Сравнительный анализ перевозок</a:t>
            </a:r>
            <a:endParaRPr lang="ru-RU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572241"/>
              </p:ext>
            </p:extLst>
          </p:nvPr>
        </p:nvGraphicFramePr>
        <p:xfrm>
          <a:off x="138558" y="980728"/>
          <a:ext cx="8856984" cy="1242808"/>
        </p:xfrm>
        <a:graphic>
          <a:graphicData uri="http://schemas.openxmlformats.org/drawingml/2006/table">
            <a:tbl>
              <a:tblPr bandRow="1">
                <a:tableStyleId>{00A15C55-8517-42AA-B614-E9B94910E393}</a:tableStyleId>
              </a:tblPr>
              <a:tblGrid>
                <a:gridCol w="2830905"/>
                <a:gridCol w="1098481"/>
                <a:gridCol w="1080120"/>
                <a:gridCol w="1255190"/>
                <a:gridCol w="1265090"/>
                <a:gridCol w="1327198"/>
              </a:tblGrid>
              <a:tr h="36004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0" fontAlgn="ctr"/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Изменение, 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</a:tr>
              <a:tr h="420040">
                <a:tc vMerge="1">
                  <a:txBody>
                    <a:bodyPr/>
                    <a:lstStyle/>
                    <a:p>
                      <a:pPr algn="l" rtl="0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Факт</a:t>
                      </a:r>
                      <a:endParaRPr lang="ru-RU" sz="1400" b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Выполнение плана, %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2017г./2016г.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56048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Перевозка платных пассажиров,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 </a:t>
                      </a:r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пасс.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304,7</a:t>
                      </a:r>
                      <a:endParaRPr lang="ru-RU" sz="150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290,7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292,3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100,6</a:t>
                      </a: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95,9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8622714"/>
              </p:ext>
            </p:extLst>
          </p:nvPr>
        </p:nvGraphicFramePr>
        <p:xfrm>
          <a:off x="29425" y="2420888"/>
          <a:ext cx="9114575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19470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A7E4EB33-229C-47DB-970D-0DCE47E3C46E}" type="slidenum">
              <a:rPr lang="ru-RU" b="1" kern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4</a:t>
            </a:fld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FF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Финансовый результат предприятия</a:t>
            </a:r>
            <a:r>
              <a:rPr lang="ru-RU" b="1" i="1" dirty="0">
                <a:solidFill>
                  <a:srgbClr val="FFFF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</a:t>
            </a:r>
            <a:r>
              <a:rPr lang="ru-RU" b="1" i="1" dirty="0" smtClean="0">
                <a:solidFill>
                  <a:srgbClr val="FFFF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тыс. </a:t>
            </a:r>
            <a:r>
              <a:rPr lang="ru-RU" b="1" i="1" dirty="0">
                <a:solidFill>
                  <a:srgbClr val="FFFF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руб.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299358"/>
              </p:ext>
            </p:extLst>
          </p:nvPr>
        </p:nvGraphicFramePr>
        <p:xfrm>
          <a:off x="98027" y="905289"/>
          <a:ext cx="8967609" cy="577437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28267"/>
                <a:gridCol w="2572540"/>
                <a:gridCol w="1412379"/>
                <a:gridCol w="1200522"/>
                <a:gridCol w="1242458"/>
                <a:gridCol w="1100003"/>
                <a:gridCol w="1011440"/>
              </a:tblGrid>
              <a:tr h="361910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№№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статьи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2017 г.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Темп роста, 2017/2016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384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Выполнение плана</a:t>
                      </a:r>
                      <a:r>
                        <a:rPr lang="ru-RU" sz="12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%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доходы предприятия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12 495 947,0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12 908 758,7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12 928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371,7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</a:tr>
              <a:tr h="56599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1.1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перевозки пассажиров 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5 339 174,0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5 702 571,8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5 696 712,2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88885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1.2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Субсидия из бюджета Санкт-Петербурга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6 646 974,5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6 728 905,6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6 706 750,7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43098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1.3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доходы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509 798,5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477 281,3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524 908,8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56599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Всего расходы предприятия</a:t>
                      </a: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12 031</a:t>
                      </a:r>
                      <a:r>
                        <a:rPr lang="ru-RU" sz="14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267,9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12 908 758,7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13 315</a:t>
                      </a:r>
                      <a:r>
                        <a:rPr lang="ru-RU" sz="1400" b="1" u="none" strike="noStrike" kern="1200" baseline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717,5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103,2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1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110,7</a:t>
                      </a:r>
                      <a:endParaRPr lang="ru-RU" sz="1400" b="1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rgbClr val="FFFF99"/>
                    </a:solidFill>
                  </a:tcPr>
                </a:tc>
              </a:tr>
              <a:tr h="56599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перевозку пассажиров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11 762 644,1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12 672 231,7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999 253,8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102,6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2326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2.1.1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Амортизация</a:t>
                      </a:r>
                      <a:r>
                        <a:rPr lang="ru-RU" sz="12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основных фондов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1 438 434,2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1 186 643,7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1 591</a:t>
                      </a:r>
                      <a:r>
                        <a:rPr lang="ru-RU" sz="1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910,0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134,2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355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2.2</a:t>
                      </a:r>
                      <a:endParaRPr lang="ru-RU" sz="105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Прочие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</a:t>
                      </a:r>
                      <a:endParaRPr lang="ru-RU" sz="12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268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623,8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236 527,0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316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463,7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117,8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85782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Финансовый результат без учета субсидии на компенсацию затрат инвестора в 2016 г., </a:t>
                      </a:r>
                      <a:r>
                        <a:rPr lang="ru-RU" sz="11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учетом недофинансирования предприятия по статье "'Амортизация основных фондов« в 2017 г.</a:t>
                      </a:r>
                      <a:endParaRPr lang="ru-RU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36 813,1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17 920,5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4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48,7</a:t>
                      </a:r>
                      <a:endParaRPr lang="ru-RU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8843" marR="8843" marT="8843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6048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74880" y="249656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F41B644C-DF44-4165-A9F4-03133D5CA25F}" type="slidenum">
              <a:rPr lang="ru-RU" b="1" kern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5</a:t>
            </a:fld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FF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Доходы от перевозки пассажиров</a:t>
            </a:r>
          </a:p>
          <a:p>
            <a:r>
              <a:rPr lang="ru-RU" b="1" i="1" dirty="0" smtClean="0">
                <a:solidFill>
                  <a:srgbClr val="FFFF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СПб ГУП «Горэлектротранс»</a:t>
            </a:r>
            <a:endParaRPr lang="ru-RU" b="1" i="1" dirty="0">
              <a:solidFill>
                <a:srgbClr val="FFFFFF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7084555"/>
              </p:ext>
            </p:extLst>
          </p:nvPr>
        </p:nvGraphicFramePr>
        <p:xfrm>
          <a:off x="92546" y="827891"/>
          <a:ext cx="9015957" cy="4329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6613591"/>
              </p:ext>
            </p:extLst>
          </p:nvPr>
        </p:nvGraphicFramePr>
        <p:xfrm>
          <a:off x="26715" y="5162624"/>
          <a:ext cx="8949530" cy="1660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75856" y="1196752"/>
            <a:ext cx="5544616" cy="7200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Всего получено доходов в 2016 г.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5 339,2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млн. руб.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2017 г.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5 696,7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млн. руб.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49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15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350" y="-7134"/>
            <a:ext cx="9156700" cy="835025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0971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8264" y="258142"/>
            <a:ext cx="2036763" cy="407988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48613" name="Прямоугольник 5"/>
          <p:cNvSpPr/>
          <p:nvPr/>
        </p:nvSpPr>
        <p:spPr>
          <a:xfrm>
            <a:off x="4774880" y="249656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F41B644C-DF44-4165-A9F4-03133D5CA25F}" type="slidenum">
              <a:rPr lang="ru-RU" b="1" kern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6</a:t>
            </a:fld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b="1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48614" name="Прямоугольник 6"/>
          <p:cNvSpPr/>
          <p:nvPr/>
        </p:nvSpPr>
        <p:spPr>
          <a:xfrm>
            <a:off x="144016" y="138970"/>
            <a:ext cx="54360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FFFF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Реализация социальных проездных билетов</a:t>
            </a: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9787524"/>
              </p:ext>
            </p:extLst>
          </p:nvPr>
        </p:nvGraphicFramePr>
        <p:xfrm>
          <a:off x="-684584" y="827891"/>
          <a:ext cx="9828583" cy="3123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8" name="Рисунок 7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6" y="3933056"/>
            <a:ext cx="8985027" cy="28411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809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31"/>
          <p:cNvSpPr/>
          <p:nvPr/>
        </p:nvSpPr>
        <p:spPr>
          <a:xfrm>
            <a:off x="-9900" y="0"/>
            <a:ext cx="9153900" cy="836712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716016" y="252049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F3CBF0A4-3A98-4839-8BCD-9EBC6C28CB0F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7</a:t>
            </a:fld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pic>
        <p:nvPicPr>
          <p:cNvPr id="11" name="Shape 33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32"/>
          <p:cNvSpPr txBox="1"/>
          <p:nvPr/>
        </p:nvSpPr>
        <p:spPr>
          <a:xfrm>
            <a:off x="147727" y="68104"/>
            <a:ext cx="5650749" cy="51479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>
                <a:solidFill>
                  <a:srgbClr val="FFFF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Расходы на перевозку пассажиров, </a:t>
            </a:r>
            <a:r>
              <a:rPr lang="ru-RU" b="1" i="1" dirty="0" smtClean="0">
                <a:solidFill>
                  <a:srgbClr val="FFFF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тыс. </a:t>
            </a:r>
            <a:r>
              <a:rPr lang="ru-RU" b="1" i="1" dirty="0">
                <a:solidFill>
                  <a:srgbClr val="FFFFFF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руб.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434883"/>
              </p:ext>
            </p:extLst>
          </p:nvPr>
        </p:nvGraphicFramePr>
        <p:xfrm>
          <a:off x="156842" y="1052736"/>
          <a:ext cx="8670237" cy="5472610"/>
        </p:xfrm>
        <a:graphic>
          <a:graphicData uri="http://schemas.openxmlformats.org/drawingml/2006/table">
            <a:tbl>
              <a:tblPr/>
              <a:tblGrid>
                <a:gridCol w="2326765"/>
                <a:gridCol w="1381172"/>
                <a:gridCol w="992460"/>
                <a:gridCol w="992460"/>
                <a:gridCol w="992460"/>
                <a:gridCol w="992460"/>
                <a:gridCol w="992460"/>
              </a:tblGrid>
              <a:tr h="45996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показателей и статей затрат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2016 г.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2017 г.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Темп роста (снижения)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6899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Факт</a:t>
                      </a:r>
                      <a:endParaRPr lang="ru-RU" sz="105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Отклонение,</a:t>
                      </a:r>
                    </a:p>
                    <a:p>
                      <a:pPr algn="ctr" rtl="0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тыс.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руб.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выполнения </a:t>
                      </a:r>
                      <a:endParaRPr lang="ru-RU" sz="105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плана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05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2017/2016,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  <a:p>
                      <a:pPr algn="ctr" rtl="0" fontAlgn="ctr"/>
                      <a:r>
                        <a:rPr lang="ru-RU" sz="105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</a:tr>
              <a:tr h="5366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Расходы на перевозку пассажиров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11 762 644,1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12 672 231,7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999 253,8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327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022,1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FFCC"/>
                    </a:solidFill>
                  </a:tcPr>
                </a:tc>
              </a:tr>
              <a:tr h="53662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Материальные затраты, в том числе: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2 177 855,2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2 467 177,1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2 452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016,5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-15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160,6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112,6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9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Электроэнергия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1 172 626,3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1 296 742,5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1 284 608,6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-12 133,9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99,1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109,5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816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Автомобильное топливо и смазочные материалы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62 310,3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65 092,5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</a:t>
                      </a:r>
                      <a:r>
                        <a:rPr lang="ru-RU" sz="11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947,6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-3 144,9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95,2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99,4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90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Материалы и запасные части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785 228,6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940 787,9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935</a:t>
                      </a:r>
                      <a:r>
                        <a:rPr lang="ru-RU" sz="11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541,6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</a:t>
                      </a:r>
                      <a:r>
                        <a:rPr lang="ru-RU" sz="11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246,3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99,4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119,1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2816">
                <a:tc>
                  <a:txBody>
                    <a:bodyPr/>
                    <a:lstStyle/>
                    <a:p>
                      <a:pPr lvl="1" algn="l" rtl="0" fontAlgn="ctr"/>
                      <a:r>
                        <a:rPr lang="ru-RU" sz="105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материальные затраты (теплоэнергия, газ, вода)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157 690,0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164 554,2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169 918,7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  <a:r>
                        <a:rPr lang="ru-RU" sz="11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364,5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103,3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107,8</a:t>
                      </a:r>
                      <a:endParaRPr lang="ru-RU" sz="11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497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Затраты на оплату труда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5 709 223,6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6 159 791,5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6 159 559,7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-213,8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107,9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27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Начисления страховых взносов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1 742 932,8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1 861 629,2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1 853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663,6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965,6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99,6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106,4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302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Начисленная амортизация </a:t>
                      </a:r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основных фондов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1 438 434,2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1 186 643,7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1 591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910,0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405 266,3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134,2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90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</a:t>
                      </a:r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расходы, в том числе: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694 198,3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996 990,2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942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104,0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-54</a:t>
                      </a:r>
                      <a:r>
                        <a:rPr lang="ru-RU" sz="11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886,1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135,7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690">
                <a:tc>
                  <a:txBody>
                    <a:bodyPr/>
                    <a:lstStyle/>
                    <a:p>
                      <a:pPr lvl="1" algn="l" rtl="0" fontAlgn="t"/>
                      <a:r>
                        <a:rPr lang="ru-RU" sz="1050" b="0" i="1" u="none" strike="noStrike" kern="12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Капитальные ремонты</a:t>
                      </a: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243 561,1</a:t>
                      </a:r>
                      <a:endParaRPr lang="ru-RU" sz="1100" b="0" i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369 449,6</a:t>
                      </a:r>
                      <a:endParaRPr lang="ru-RU" sz="1100" b="0" i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354</a:t>
                      </a:r>
                      <a:r>
                        <a:rPr lang="ru-RU" sz="1100" b="0" i="1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 590,2</a:t>
                      </a:r>
                      <a:endParaRPr lang="ru-RU" sz="1100" b="0" i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-14</a:t>
                      </a:r>
                      <a:r>
                        <a:rPr lang="ru-RU" sz="1100" b="0" i="1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 859,4</a:t>
                      </a:r>
                      <a:endParaRPr lang="ru-RU" sz="1100" b="0" i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96,0</a:t>
                      </a:r>
                      <a:endParaRPr lang="ru-RU" sz="1100" b="0" i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145,6</a:t>
                      </a:r>
                      <a:endParaRPr lang="ru-RU" sz="1100" b="0" i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7853" marR="7853" marT="785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747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1"/>
          <p:cNvSpPr/>
          <p:nvPr/>
        </p:nvSpPr>
        <p:spPr>
          <a:xfrm>
            <a:off x="0" y="0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dirty="0" smtClean="0"/>
              <a:t> </a:t>
            </a:r>
            <a:endParaRPr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716016" y="2625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BD604736-622D-45B0-B762-F0101AB78604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8</a:t>
            </a:fld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 </a:t>
            </a:r>
          </a:p>
        </p:txBody>
      </p:sp>
      <p:pic>
        <p:nvPicPr>
          <p:cNvPr id="8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789617" y="177900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hape 32"/>
          <p:cNvSpPr txBox="1"/>
          <p:nvPr/>
        </p:nvSpPr>
        <p:spPr>
          <a:xfrm>
            <a:off x="0" y="30681"/>
            <a:ext cx="5650749" cy="71617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Финансовый результат по прочей деятельности, тыс. </a:t>
            </a:r>
            <a:r>
              <a:rPr lang="ru-RU" b="1" i="1" dirty="0">
                <a:ln w="18415" cmpd="sng">
                  <a:noFill/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b="1" i="1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уб.</a:t>
            </a:r>
            <a:endParaRPr lang="ru-RU" b="1" i="1" dirty="0">
              <a:ln w="18415" cmpd="sng">
                <a:noFill/>
                <a:prstDash val="solid"/>
              </a:ln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3736511"/>
              </p:ext>
            </p:extLst>
          </p:nvPr>
        </p:nvGraphicFramePr>
        <p:xfrm>
          <a:off x="107504" y="908718"/>
          <a:ext cx="8928991" cy="5793920"/>
        </p:xfrm>
        <a:graphic>
          <a:graphicData uri="http://schemas.openxmlformats.org/drawingml/2006/table">
            <a:tbl>
              <a:tblPr/>
              <a:tblGrid>
                <a:gridCol w="2452438"/>
                <a:gridCol w="1170199"/>
                <a:gridCol w="1170199"/>
                <a:gridCol w="1170199"/>
                <a:gridCol w="1481422"/>
                <a:gridCol w="1484534"/>
              </a:tblGrid>
              <a:tr h="41541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показателей и статей затрат</a:t>
                      </a: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2016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2017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Темп роста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факт 2017 г</a:t>
                      </a:r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./2016 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</a:t>
                      </a:r>
                    </a:p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</a:t>
                      </a: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5927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+mn-ea"/>
                          <a:cs typeface="+mn-cs"/>
                        </a:rPr>
                        <a:t>Факт  </a:t>
                      </a: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</a:t>
                      </a: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Факт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% выполнения плана</a:t>
                      </a: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F8F"/>
                    </a:solidFill>
                  </a:tcPr>
                </a:tc>
              </a:tr>
              <a:tr h="5822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доходы,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из них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509 798,5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477 281,3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524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908,8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7894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прочих видов деятельности</a:t>
                      </a: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213 226,4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200 755,6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</a:t>
                      </a:r>
                      <a:r>
                        <a:rPr lang="ru-RU" sz="1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416,7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100,8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94,9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7866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иные прочие (внереализационные  и операционные) доходы</a:t>
                      </a: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296 572,1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276 525,7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322 492,1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116,6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E9D9"/>
                    </a:solidFill>
                  </a:tcPr>
                </a:tc>
              </a:tr>
              <a:tr h="5822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расходы,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из них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268 623,8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236 527,0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316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463,7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133,8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117,8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B8B7"/>
                    </a:solidFill>
                  </a:tcPr>
                </a:tc>
              </a:tr>
              <a:tr h="67632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расходы на социальные нужды</a:t>
                      </a: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98 560,6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110 352,3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100 281,1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90,9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7866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прочие (внереализационные,                                             операционные) расходы</a:t>
                      </a: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170 063,2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126</a:t>
                      </a:r>
                      <a:r>
                        <a:rPr lang="ru-RU" sz="1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174,7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216</a:t>
                      </a:r>
                      <a:r>
                        <a:rPr lang="ru-RU" sz="1400" b="0" i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182,6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171,3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127,1</a:t>
                      </a:r>
                      <a:endParaRPr lang="ru-RU" sz="14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CDB"/>
                    </a:solidFill>
                  </a:tcPr>
                </a:tc>
              </a:tr>
              <a:tr h="58226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Финансовый результат</a:t>
                      </a: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241 174,7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240 754,3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208</a:t>
                      </a:r>
                      <a:r>
                        <a:rPr lang="ru-RU" sz="14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445,1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8919" marR="8919" marT="89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C0DA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2937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1"/>
          <p:cNvSpPr/>
          <p:nvPr/>
        </p:nvSpPr>
        <p:spPr>
          <a:xfrm>
            <a:off x="-9900" y="-12105"/>
            <a:ext cx="9153900" cy="760800"/>
          </a:xfrm>
          <a:prstGeom prst="rect">
            <a:avLst/>
          </a:prstGeom>
          <a:solidFill>
            <a:srgbClr val="203364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r>
              <a:rPr lang="ru-RU" sz="2000" b="1" i="1" dirty="0" smtClean="0">
                <a:ln w="18415" cmpd="sng">
                  <a:noFill/>
                  <a:prstDash val="solid"/>
                </a:ln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Конкурсные закупки </a:t>
            </a:r>
            <a:endParaRPr sz="2000" b="1" i="1" dirty="0">
              <a:ln w="18415" cmpd="sng">
                <a:noFill/>
                <a:prstDash val="solid"/>
              </a:ln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" name="Shape 33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6999035" y="165795"/>
            <a:ext cx="2037461" cy="40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Прямоугольник 34"/>
          <p:cNvSpPr/>
          <p:nvPr/>
        </p:nvSpPr>
        <p:spPr>
          <a:xfrm>
            <a:off x="202510" y="931779"/>
            <a:ext cx="8712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Проведено 486 закупочных процедур на </a:t>
            </a:r>
            <a:r>
              <a:rPr lang="ru-RU" sz="20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общую сумму </a:t>
            </a:r>
            <a:r>
              <a:rPr lang="ru-RU" sz="2000" b="1" i="1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4 081,0 млн. </a:t>
            </a:r>
            <a:r>
              <a:rPr lang="ru-RU" sz="2000" b="1" i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руб. </a:t>
            </a:r>
            <a:endParaRPr lang="ru-RU" sz="2000" dirty="0">
              <a:solidFill>
                <a:prstClr val="black"/>
              </a:solidFill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10566" y="6278540"/>
            <a:ext cx="5328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Экономический эффект – 98,4 млн. руб.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36214" y="344704"/>
            <a:ext cx="21602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Слайд </a:t>
            </a:r>
            <a:fld id="{11F530BF-74D1-44AF-8CF6-94F01678632F}" type="slidenum">
              <a:rPr lang="ru-RU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9</a:t>
            </a:fld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2381880111"/>
              </p:ext>
            </p:extLst>
          </p:nvPr>
        </p:nvGraphicFramePr>
        <p:xfrm>
          <a:off x="274518" y="1484784"/>
          <a:ext cx="8568952" cy="468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2410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8555</TotalTime>
  <Words>1437</Words>
  <Application>Microsoft Office PowerPoint</Application>
  <PresentationFormat>Экран (4:3)</PresentationFormat>
  <Paragraphs>533</Paragraphs>
  <Slides>17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Майорова Анна Александровна</dc:creator>
  <cp:lastModifiedBy>Скиць Екатерина Викторовна</cp:lastModifiedBy>
  <cp:revision>552</cp:revision>
  <cp:lastPrinted>2018-03-13T13:45:19Z</cp:lastPrinted>
  <dcterms:created xsi:type="dcterms:W3CDTF">2016-04-12T05:58:00Z</dcterms:created>
  <dcterms:modified xsi:type="dcterms:W3CDTF">2018-04-04T07:46:41Z</dcterms:modified>
</cp:coreProperties>
</file>